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96" r:id="rId5"/>
    <p:sldId id="341" r:id="rId6"/>
    <p:sldId id="344" r:id="rId7"/>
    <p:sldId id="343" r:id="rId8"/>
    <p:sldId id="345" r:id="rId9"/>
    <p:sldId id="346" r:id="rId10"/>
    <p:sldId id="347" r:id="rId11"/>
    <p:sldId id="348" r:id="rId12"/>
    <p:sldId id="342" r:id="rId13"/>
    <p:sldId id="349" r:id="rId14"/>
    <p:sldId id="350" r:id="rId15"/>
    <p:sldId id="352" r:id="rId16"/>
    <p:sldId id="351" r:id="rId17"/>
    <p:sldId id="353" r:id="rId18"/>
    <p:sldId id="354" r:id="rId19"/>
    <p:sldId id="355" r:id="rId20"/>
    <p:sldId id="356" r:id="rId21"/>
  </p:sldIdLst>
  <p:sldSz cx="9144000" cy="6858000" type="screen4x3"/>
  <p:notesSz cx="7102475" cy="938847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">
          <p15:clr>
            <a:srgbClr val="A4A3A4"/>
          </p15:clr>
        </p15:guide>
        <p15:guide id="2" pos="278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7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1C24"/>
    <a:srgbClr val="00AAB5"/>
    <a:srgbClr val="A6CE39"/>
    <a:srgbClr val="767DC5"/>
    <a:srgbClr val="F26522"/>
    <a:srgbClr val="F1FCFD"/>
    <a:srgbClr val="D6F6F8"/>
    <a:srgbClr val="73E1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5" autoAdjust="0"/>
    <p:restoredTop sz="94660"/>
  </p:normalViewPr>
  <p:slideViewPr>
    <p:cSldViewPr snapToGrid="0" snapToObjects="1" showGuides="1">
      <p:cViewPr varScale="1">
        <p:scale>
          <a:sx n="84" d="100"/>
          <a:sy n="84" d="100"/>
        </p:scale>
        <p:origin x="990" y="108"/>
      </p:cViewPr>
      <p:guideLst>
        <p:guide orient="horz" pos="432"/>
        <p:guide pos="278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 snapToObjects="1" showGuides="1">
      <p:cViewPr>
        <p:scale>
          <a:sx n="190" d="100"/>
          <a:sy n="190" d="100"/>
        </p:scale>
        <p:origin x="-96" y="3222"/>
      </p:cViewPr>
      <p:guideLst>
        <p:guide orient="horz" pos="2957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569A6F2-41E5-4487-BD96-5B3320428D3B}" type="datetimeFigureOut">
              <a:rPr lang="en-US"/>
              <a:pPr>
                <a:defRPr/>
              </a:pPr>
              <a:t>3/28/2018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6988"/>
            <a:ext cx="3078163" cy="469900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2725" y="8916988"/>
            <a:ext cx="3078163" cy="469900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F3E149D6-DCAC-453C-9646-F7ED99F1CB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0557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latin typeface="+mn-lt"/>
                <a:cs typeface="+mn-cs"/>
              </a:defRPr>
            </a:lvl1pPr>
          </a:lstStyle>
          <a:p>
            <a:pPr>
              <a:defRPr/>
            </a:pPr>
            <a:fld id="{38607A5D-693E-4C63-ACF6-88FE3734317C}" type="datetimeFigureOut">
              <a:rPr lang="en-US"/>
              <a:pPr>
                <a:defRPr/>
              </a:pPr>
              <a:t>3/28/2018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7825" y="4483100"/>
            <a:ext cx="6346825" cy="4224338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6988"/>
            <a:ext cx="3078163" cy="469900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725" y="8916988"/>
            <a:ext cx="3078163" cy="469900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latin typeface="+mn-lt"/>
                <a:cs typeface="+mn-cs"/>
              </a:defRPr>
            </a:lvl1pPr>
          </a:lstStyle>
          <a:p>
            <a:pPr>
              <a:defRPr/>
            </a:pPr>
            <a:fld id="{829AFB38-0ABE-46A6-A2CD-91E75B392D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14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5888" indent="-115888" algn="l" rtl="0" eaLnBrk="0" fontAlgn="base" hangingPunct="0">
      <a:spcBef>
        <a:spcPct val="30000"/>
      </a:spcBef>
      <a:spcAft>
        <a:spcPct val="0"/>
      </a:spcAft>
      <a:buFont typeface="Wingdings 3" pitchFamily="18" charset="2"/>
      <a:buChar char="}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406400" indent="-171450" algn="l" rtl="0" eaLnBrk="0" fontAlgn="base" hangingPunct="0">
      <a:spcBef>
        <a:spcPct val="30000"/>
      </a:spcBef>
      <a:spcAft>
        <a:spcPct val="0"/>
      </a:spcAft>
      <a:buFont typeface="Arial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573088" indent="-115888" algn="l" rtl="0" eaLnBrk="0" fontAlgn="base" hangingPunct="0">
      <a:spcBef>
        <a:spcPct val="30000"/>
      </a:spcBef>
      <a:spcAft>
        <a:spcPct val="0"/>
      </a:spcAft>
      <a:buFont typeface="Arial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9144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14935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0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rgbClr val="00AAB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6538" y="4870941"/>
            <a:ext cx="4115872" cy="822960"/>
          </a:xfrm>
        </p:spPr>
        <p:txBody>
          <a:bodyPr tIns="0" bIns="0" anchor="b"/>
          <a:lstStyle>
            <a:lvl1pPr algn="r">
              <a:defRPr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52517" y="5762394"/>
            <a:ext cx="3429893" cy="640080"/>
          </a:xfrm>
        </p:spPr>
        <p:txBody>
          <a:bodyPr tIns="0" bIns="0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arallelogram 10"/>
          <p:cNvSpPr/>
          <p:nvPr userDrawn="1"/>
        </p:nvSpPr>
        <p:spPr>
          <a:xfrm flipH="1">
            <a:off x="1054494" y="2190406"/>
            <a:ext cx="1805169" cy="901931"/>
          </a:xfrm>
          <a:prstGeom prst="parallelogram">
            <a:avLst>
              <a:gd name="adj" fmla="val 99186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2" name="Picture 1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 bwMode="auto">
          <a:xfrm>
            <a:off x="204952" y="0"/>
            <a:ext cx="8939048" cy="3584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rgbClr val="00AAB5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ight Triangle 14"/>
          <p:cNvSpPr/>
          <p:nvPr userDrawn="1"/>
        </p:nvSpPr>
        <p:spPr>
          <a:xfrm flipH="1">
            <a:off x="8618798" y="5392739"/>
            <a:ext cx="204787" cy="204787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6" name="Picture 1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4580" y="341313"/>
            <a:ext cx="2270125" cy="88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22889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/>
          <p:cNvSpPr/>
          <p:nvPr userDrawn="1"/>
        </p:nvSpPr>
        <p:spPr>
          <a:xfrm flipH="1">
            <a:off x="1205227" y="4694238"/>
            <a:ext cx="4957863" cy="1460500"/>
          </a:xfrm>
          <a:prstGeom prst="parallelogram">
            <a:avLst>
              <a:gd name="adj" fmla="val 99186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Parallelogram 7"/>
          <p:cNvSpPr/>
          <p:nvPr userDrawn="1"/>
        </p:nvSpPr>
        <p:spPr>
          <a:xfrm>
            <a:off x="117259" y="-13648"/>
            <a:ext cx="9026741" cy="4891001"/>
          </a:xfrm>
          <a:custGeom>
            <a:avLst/>
            <a:gdLst>
              <a:gd name="connsiteX0" fmla="*/ 0 w 12618720"/>
              <a:gd name="connsiteY0" fmla="*/ 4877353 h 4877353"/>
              <a:gd name="connsiteX1" fmla="*/ 4895350 w 12618720"/>
              <a:gd name="connsiteY1" fmla="*/ 0 h 4877353"/>
              <a:gd name="connsiteX2" fmla="*/ 12618720 w 12618720"/>
              <a:gd name="connsiteY2" fmla="*/ 0 h 4877353"/>
              <a:gd name="connsiteX3" fmla="*/ 7723370 w 12618720"/>
              <a:gd name="connsiteY3" fmla="*/ 4877353 h 4877353"/>
              <a:gd name="connsiteX4" fmla="*/ 0 w 12618720"/>
              <a:gd name="connsiteY4" fmla="*/ 4877353 h 4877353"/>
              <a:gd name="connsiteX0" fmla="*/ 0 w 12618720"/>
              <a:gd name="connsiteY0" fmla="*/ 4877353 h 4877353"/>
              <a:gd name="connsiteX1" fmla="*/ 4895350 w 12618720"/>
              <a:gd name="connsiteY1" fmla="*/ 0 h 4877353"/>
              <a:gd name="connsiteX2" fmla="*/ 12618720 w 12618720"/>
              <a:gd name="connsiteY2" fmla="*/ 0 h 4877353"/>
              <a:gd name="connsiteX3" fmla="*/ 9026741 w 12618720"/>
              <a:gd name="connsiteY3" fmla="*/ 3575713 h 4877353"/>
              <a:gd name="connsiteX4" fmla="*/ 7723370 w 12618720"/>
              <a:gd name="connsiteY4" fmla="*/ 4877353 h 4877353"/>
              <a:gd name="connsiteX5" fmla="*/ 0 w 12618720"/>
              <a:gd name="connsiteY5" fmla="*/ 4877353 h 4877353"/>
              <a:gd name="connsiteX0" fmla="*/ 0 w 12618720"/>
              <a:gd name="connsiteY0" fmla="*/ 4891001 h 4891001"/>
              <a:gd name="connsiteX1" fmla="*/ 4895350 w 12618720"/>
              <a:gd name="connsiteY1" fmla="*/ 13648 h 4891001"/>
              <a:gd name="connsiteX2" fmla="*/ 9026741 w 12618720"/>
              <a:gd name="connsiteY2" fmla="*/ 0 h 4891001"/>
              <a:gd name="connsiteX3" fmla="*/ 12618720 w 12618720"/>
              <a:gd name="connsiteY3" fmla="*/ 13648 h 4891001"/>
              <a:gd name="connsiteX4" fmla="*/ 9026741 w 12618720"/>
              <a:gd name="connsiteY4" fmla="*/ 3589361 h 4891001"/>
              <a:gd name="connsiteX5" fmla="*/ 7723370 w 12618720"/>
              <a:gd name="connsiteY5" fmla="*/ 4891001 h 4891001"/>
              <a:gd name="connsiteX6" fmla="*/ 0 w 12618720"/>
              <a:gd name="connsiteY6" fmla="*/ 4891001 h 4891001"/>
              <a:gd name="connsiteX0" fmla="*/ 0 w 9026741"/>
              <a:gd name="connsiteY0" fmla="*/ 4891001 h 4891001"/>
              <a:gd name="connsiteX1" fmla="*/ 4895350 w 9026741"/>
              <a:gd name="connsiteY1" fmla="*/ 13648 h 4891001"/>
              <a:gd name="connsiteX2" fmla="*/ 9026741 w 9026741"/>
              <a:gd name="connsiteY2" fmla="*/ 0 h 4891001"/>
              <a:gd name="connsiteX3" fmla="*/ 9026741 w 9026741"/>
              <a:gd name="connsiteY3" fmla="*/ 3589361 h 4891001"/>
              <a:gd name="connsiteX4" fmla="*/ 7723370 w 9026741"/>
              <a:gd name="connsiteY4" fmla="*/ 4891001 h 4891001"/>
              <a:gd name="connsiteX5" fmla="*/ 0 w 9026741"/>
              <a:gd name="connsiteY5" fmla="*/ 4891001 h 489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26741" h="4891001">
                <a:moveTo>
                  <a:pt x="0" y="4891001"/>
                </a:moveTo>
                <a:lnTo>
                  <a:pt x="4895350" y="13648"/>
                </a:lnTo>
                <a:lnTo>
                  <a:pt x="9026741" y="0"/>
                </a:lnTo>
                <a:lnTo>
                  <a:pt x="9026741" y="3589361"/>
                </a:lnTo>
                <a:lnTo>
                  <a:pt x="7723370" y="4891001"/>
                </a:lnTo>
                <a:lnTo>
                  <a:pt x="0" y="489100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5" name="Parallelogram 4"/>
          <p:cNvSpPr/>
          <p:nvPr userDrawn="1"/>
        </p:nvSpPr>
        <p:spPr>
          <a:xfrm flipH="1">
            <a:off x="1205227" y="4694238"/>
            <a:ext cx="4957863" cy="1460500"/>
          </a:xfrm>
          <a:prstGeom prst="parallelogram">
            <a:avLst>
              <a:gd name="adj" fmla="val 99186"/>
            </a:avLst>
          </a:prstGeom>
          <a:solidFill>
            <a:srgbClr val="A6CE39">
              <a:alpha val="49804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Parallelogram 5"/>
          <p:cNvSpPr/>
          <p:nvPr userDrawn="1"/>
        </p:nvSpPr>
        <p:spPr>
          <a:xfrm flipH="1">
            <a:off x="5661705" y="5105400"/>
            <a:ext cx="1154017" cy="681038"/>
          </a:xfrm>
          <a:prstGeom prst="parallelogram">
            <a:avLst>
              <a:gd name="adj" fmla="val 99186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ight Triangle 6"/>
          <p:cNvSpPr/>
          <p:nvPr userDrawn="1"/>
        </p:nvSpPr>
        <p:spPr>
          <a:xfrm flipH="1">
            <a:off x="7271936" y="3965820"/>
            <a:ext cx="153631" cy="204787"/>
          </a:xfrm>
          <a:prstGeom prst="rtTriangl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3344194" y="2541289"/>
            <a:ext cx="3851859" cy="1841409"/>
          </a:xfrm>
        </p:spPr>
        <p:txBody>
          <a:bodyPr tIns="0" bIns="0" anchor="b"/>
          <a:lstStyle>
            <a:lvl1pPr algn="r">
              <a:defRPr sz="6600" b="0" cap="none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99351" y="344925"/>
            <a:ext cx="1201737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591337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68" y="306706"/>
            <a:ext cx="7680960" cy="474345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88" y="1381123"/>
            <a:ext cx="8595360" cy="4937760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000000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74388" y="752474"/>
            <a:ext cx="7680960" cy="285750"/>
          </a:xfrm>
        </p:spPr>
        <p:txBody>
          <a:bodyPr tIns="0" bIns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en-US" sz="18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1pPr>
            <a:lvl2pPr marL="36766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2pPr>
            <a:lvl3pPr marL="74612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3pPr>
            <a:lvl4pPr marL="1188720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4pPr>
            <a:lvl5pPr marL="1481328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8178694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68" y="306706"/>
            <a:ext cx="7680960" cy="474345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74388" y="752474"/>
            <a:ext cx="7680960" cy="285750"/>
          </a:xfrm>
        </p:spPr>
        <p:txBody>
          <a:bodyPr tIns="0" bIns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en-US" sz="18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1pPr>
            <a:lvl2pPr marL="36766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2pPr>
            <a:lvl3pPr marL="74612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3pPr>
            <a:lvl4pPr marL="1188720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4pPr>
            <a:lvl5pPr marL="1481328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0944024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080510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68" y="306388"/>
            <a:ext cx="7680960" cy="4746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88" y="1381123"/>
            <a:ext cx="4114800" cy="5029200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000000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74388" y="752474"/>
            <a:ext cx="7680960" cy="285750"/>
          </a:xfrm>
        </p:spPr>
        <p:txBody>
          <a:bodyPr tIns="0" bIns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en-US" sz="18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1pPr>
            <a:lvl2pPr marL="36766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2pPr>
            <a:lvl3pPr marL="74612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3pPr>
            <a:lvl4pPr marL="1188720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4pPr>
            <a:lvl5pPr marL="1481328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4731585" y="1381123"/>
            <a:ext cx="41148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3324251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68" y="306388"/>
            <a:ext cx="7680960" cy="4746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88" y="1777919"/>
            <a:ext cx="4114800" cy="4572000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000000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74388" y="752474"/>
            <a:ext cx="7680960" cy="285750"/>
          </a:xfrm>
        </p:spPr>
        <p:txBody>
          <a:bodyPr tIns="0" bIns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en-US" sz="18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1pPr>
            <a:lvl2pPr marL="36766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2pPr>
            <a:lvl3pPr marL="74612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3pPr>
            <a:lvl4pPr marL="1188720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4pPr>
            <a:lvl5pPr marL="1481328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4731585" y="1777919"/>
            <a:ext cx="4114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2"/>
          </p:nvPr>
        </p:nvSpPr>
        <p:spPr>
          <a:xfrm>
            <a:off x="274388" y="1287463"/>
            <a:ext cx="4114800" cy="4790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1585" y="1287463"/>
            <a:ext cx="4114800" cy="4790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3822816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68" y="306388"/>
            <a:ext cx="7680960" cy="4746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0757" y="1381123"/>
            <a:ext cx="5486400" cy="5029200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rgbClr val="000000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74388" y="752474"/>
            <a:ext cx="7680960" cy="285750"/>
          </a:xfrm>
        </p:spPr>
        <p:txBody>
          <a:bodyPr tIns="0" bIns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lang="en-US" sz="18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1pPr>
            <a:lvl2pPr marL="36766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2pPr>
            <a:lvl3pPr marL="746125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3pPr>
            <a:lvl4pPr marL="1188720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 smtClean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4pPr>
            <a:lvl5pPr marL="1481328" indent="0" algn="l" defTabSz="914400" rtl="0" eaLnBrk="1" latinLnBrk="0" hangingPunct="1">
              <a:spcBef>
                <a:spcPct val="0"/>
              </a:spcBef>
              <a:buNone/>
              <a:defRPr lang="en-US" sz="2400" strike="noStrike" kern="1200" cap="all" baseline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88" y="1381123"/>
            <a:ext cx="3008313" cy="5029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3872048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 W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0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6538" y="4870941"/>
            <a:ext cx="4115872" cy="822960"/>
          </a:xfrm>
        </p:spPr>
        <p:txBody>
          <a:bodyPr tIns="0" bIns="0" anchor="b"/>
          <a:lstStyle>
            <a:lvl1pPr algn="r">
              <a:defRPr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52517" y="5762394"/>
            <a:ext cx="3429893" cy="640080"/>
          </a:xfrm>
        </p:spPr>
        <p:txBody>
          <a:bodyPr tIns="0" bIns="0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Picture 1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04952" y="0"/>
            <a:ext cx="8939048" cy="3581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chemeClr val="accent5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ight Triangle 14"/>
          <p:cNvSpPr/>
          <p:nvPr userDrawn="1"/>
        </p:nvSpPr>
        <p:spPr>
          <a:xfrm flipH="1">
            <a:off x="8618798" y="5392739"/>
            <a:ext cx="204787" cy="204787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6" name="Picture 1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4580" y="341313"/>
            <a:ext cx="2270125" cy="88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Parallelogram 16"/>
          <p:cNvSpPr/>
          <p:nvPr userDrawn="1"/>
        </p:nvSpPr>
        <p:spPr>
          <a:xfrm flipH="1">
            <a:off x="1054494" y="2190406"/>
            <a:ext cx="1805169" cy="901931"/>
          </a:xfrm>
          <a:prstGeom prst="parallelogram">
            <a:avLst>
              <a:gd name="adj" fmla="val 99186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7199313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0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6538" y="4870941"/>
            <a:ext cx="4115872" cy="822960"/>
          </a:xfrm>
        </p:spPr>
        <p:txBody>
          <a:bodyPr tIns="0" bIns="0" anchor="b"/>
          <a:lstStyle>
            <a:lvl1pPr algn="r">
              <a:defRPr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52517" y="5762394"/>
            <a:ext cx="3429893" cy="640080"/>
          </a:xfrm>
        </p:spPr>
        <p:txBody>
          <a:bodyPr tIns="0" bIns="0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rgbClr val="00AAB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04952" y="1672"/>
            <a:ext cx="8939048" cy="3581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rgbClr val="00AAB5">
              <a:alpha val="50196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Right Triangle 20"/>
          <p:cNvSpPr/>
          <p:nvPr userDrawn="1"/>
        </p:nvSpPr>
        <p:spPr>
          <a:xfrm flipH="1">
            <a:off x="8618798" y="5392739"/>
            <a:ext cx="204787" cy="204787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2" name="Picture 1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4580" y="341313"/>
            <a:ext cx="2270125" cy="88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Parallelogram 22"/>
          <p:cNvSpPr/>
          <p:nvPr userDrawn="1"/>
        </p:nvSpPr>
        <p:spPr>
          <a:xfrm flipH="1">
            <a:off x="1054494" y="2190406"/>
            <a:ext cx="1805169" cy="901931"/>
          </a:xfrm>
          <a:prstGeom prst="parallelogram">
            <a:avLst>
              <a:gd name="adj" fmla="val 99186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0222868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0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6538" y="4870941"/>
            <a:ext cx="4115872" cy="822960"/>
          </a:xfrm>
        </p:spPr>
        <p:txBody>
          <a:bodyPr tIns="0" bIns="0" anchor="b"/>
          <a:lstStyle>
            <a:lvl1pPr algn="r">
              <a:defRPr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52517" y="5762394"/>
            <a:ext cx="3429893" cy="640080"/>
          </a:xfrm>
        </p:spPr>
        <p:txBody>
          <a:bodyPr tIns="0" bIns="0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Parallelogram 10"/>
          <p:cNvSpPr/>
          <p:nvPr userDrawn="1"/>
        </p:nvSpPr>
        <p:spPr>
          <a:xfrm flipH="1">
            <a:off x="1054494" y="2190406"/>
            <a:ext cx="1805169" cy="901931"/>
          </a:xfrm>
          <a:prstGeom prst="parallelogram">
            <a:avLst>
              <a:gd name="adj" fmla="val 99186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3" name="Picture 1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04952" y="1672"/>
            <a:ext cx="8939048" cy="3581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chemeClr val="accent2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Picture 1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4580" y="341313"/>
            <a:ext cx="2270125" cy="88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ight Triangle 15"/>
          <p:cNvSpPr/>
          <p:nvPr userDrawn="1"/>
        </p:nvSpPr>
        <p:spPr>
          <a:xfrm flipH="1">
            <a:off x="8618798" y="5392739"/>
            <a:ext cx="204787" cy="204787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56182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05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6538" y="4870941"/>
            <a:ext cx="4115872" cy="822960"/>
          </a:xfrm>
        </p:spPr>
        <p:txBody>
          <a:bodyPr tIns="0" bIns="0" anchor="b"/>
          <a:lstStyle>
            <a:lvl1pPr algn="r">
              <a:defRPr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52517" y="5762394"/>
            <a:ext cx="3429893" cy="640080"/>
          </a:xfrm>
        </p:spPr>
        <p:txBody>
          <a:bodyPr tIns="0" bIns="0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Parallelogram 10"/>
          <p:cNvSpPr/>
          <p:nvPr userDrawn="1"/>
        </p:nvSpPr>
        <p:spPr>
          <a:xfrm flipH="1">
            <a:off x="1054494" y="2190406"/>
            <a:ext cx="1805169" cy="901931"/>
          </a:xfrm>
          <a:prstGeom prst="parallelogram">
            <a:avLst>
              <a:gd name="adj" fmla="val 99186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3" name="Picture 1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04952" y="1672"/>
            <a:ext cx="8939047" cy="3581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Picture 1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4580" y="341313"/>
            <a:ext cx="2270125" cy="88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ight Triangle 15"/>
          <p:cNvSpPr/>
          <p:nvPr userDrawn="1"/>
        </p:nvSpPr>
        <p:spPr>
          <a:xfrm flipH="1">
            <a:off x="8618798" y="5392739"/>
            <a:ext cx="204787" cy="204787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9326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06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66538" y="4870941"/>
            <a:ext cx="4115872" cy="822960"/>
          </a:xfrm>
        </p:spPr>
        <p:txBody>
          <a:bodyPr tIns="0" bIns="0" anchor="b"/>
          <a:lstStyle>
            <a:lvl1pPr algn="r">
              <a:defRPr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52517" y="5762394"/>
            <a:ext cx="3429893" cy="640080"/>
          </a:xfrm>
        </p:spPr>
        <p:txBody>
          <a:bodyPr tIns="0" bIns="0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Parallelogram 10"/>
          <p:cNvSpPr/>
          <p:nvPr userDrawn="1"/>
        </p:nvSpPr>
        <p:spPr>
          <a:xfrm flipH="1">
            <a:off x="1054494" y="2190406"/>
            <a:ext cx="1805169" cy="901931"/>
          </a:xfrm>
          <a:prstGeom prst="parallelogram">
            <a:avLst>
              <a:gd name="adj" fmla="val 9918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3" name="Picture 1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04952" y="1672"/>
            <a:ext cx="8939047" cy="3581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arallelogram 12"/>
          <p:cNvSpPr/>
          <p:nvPr userDrawn="1"/>
        </p:nvSpPr>
        <p:spPr>
          <a:xfrm>
            <a:off x="-2458" y="3328589"/>
            <a:ext cx="6341259" cy="3529411"/>
          </a:xfrm>
          <a:custGeom>
            <a:avLst/>
            <a:gdLst>
              <a:gd name="connsiteX0" fmla="*/ 0 w 11532358"/>
              <a:gd name="connsiteY0" fmla="*/ 4292220 h 4292220"/>
              <a:gd name="connsiteX1" fmla="*/ 4257281 w 11532358"/>
              <a:gd name="connsiteY1" fmla="*/ 0 h 4292220"/>
              <a:gd name="connsiteX2" fmla="*/ 11532358 w 11532358"/>
              <a:gd name="connsiteY2" fmla="*/ 0 h 4292220"/>
              <a:gd name="connsiteX3" fmla="*/ 7275077 w 11532358"/>
              <a:gd name="connsiteY3" fmla="*/ 4292220 h 4292220"/>
              <a:gd name="connsiteX4" fmla="*/ 0 w 11532358"/>
              <a:gd name="connsiteY4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0 w 11532358"/>
              <a:gd name="connsiteY5" fmla="*/ 4292220 h 4292220"/>
              <a:gd name="connsiteX0" fmla="*/ 0 w 11532358"/>
              <a:gd name="connsiteY0" fmla="*/ 4292220 h 4292220"/>
              <a:gd name="connsiteX1" fmla="*/ 3271464 w 11532358"/>
              <a:gd name="connsiteY1" fmla="*/ 994331 h 4292220"/>
              <a:gd name="connsiteX2" fmla="*/ 4257281 w 11532358"/>
              <a:gd name="connsiteY2" fmla="*/ 0 h 4292220"/>
              <a:gd name="connsiteX3" fmla="*/ 11532358 w 11532358"/>
              <a:gd name="connsiteY3" fmla="*/ 0 h 4292220"/>
              <a:gd name="connsiteX4" fmla="*/ 7275077 w 11532358"/>
              <a:gd name="connsiteY4" fmla="*/ 4292220 h 4292220"/>
              <a:gd name="connsiteX5" fmla="*/ 3271426 w 11532358"/>
              <a:gd name="connsiteY5" fmla="*/ 4291864 h 4292220"/>
              <a:gd name="connsiteX6" fmla="*/ 0 w 11532358"/>
              <a:gd name="connsiteY6" fmla="*/ 4292220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0 w 8260932"/>
              <a:gd name="connsiteY5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8260932"/>
              <a:gd name="connsiteY0" fmla="*/ 4291864 h 4292220"/>
              <a:gd name="connsiteX1" fmla="*/ 38 w 8260932"/>
              <a:gd name="connsiteY1" fmla="*/ 994331 h 4292220"/>
              <a:gd name="connsiteX2" fmla="*/ 548849 w 8260932"/>
              <a:gd name="connsiteY2" fmla="*/ 438981 h 4292220"/>
              <a:gd name="connsiteX3" fmla="*/ 985855 w 8260932"/>
              <a:gd name="connsiteY3" fmla="*/ 0 h 4292220"/>
              <a:gd name="connsiteX4" fmla="*/ 8260932 w 8260932"/>
              <a:gd name="connsiteY4" fmla="*/ 0 h 4292220"/>
              <a:gd name="connsiteX5" fmla="*/ 4003651 w 8260932"/>
              <a:gd name="connsiteY5" fmla="*/ 4292220 h 4292220"/>
              <a:gd name="connsiteX6" fmla="*/ 548849 w 8260932"/>
              <a:gd name="connsiteY6" fmla="*/ 4289231 h 4292220"/>
              <a:gd name="connsiteX7" fmla="*/ 0 w 8260932"/>
              <a:gd name="connsiteY7" fmla="*/ 4291864 h 4292220"/>
              <a:gd name="connsiteX0" fmla="*/ 0 w 8260932"/>
              <a:gd name="connsiteY0" fmla="*/ 4291864 h 4292220"/>
              <a:gd name="connsiteX1" fmla="*/ 548849 w 8260932"/>
              <a:gd name="connsiteY1" fmla="*/ 438981 h 4292220"/>
              <a:gd name="connsiteX2" fmla="*/ 985855 w 8260932"/>
              <a:gd name="connsiteY2" fmla="*/ 0 h 4292220"/>
              <a:gd name="connsiteX3" fmla="*/ 8260932 w 8260932"/>
              <a:gd name="connsiteY3" fmla="*/ 0 h 4292220"/>
              <a:gd name="connsiteX4" fmla="*/ 4003651 w 8260932"/>
              <a:gd name="connsiteY4" fmla="*/ 4292220 h 4292220"/>
              <a:gd name="connsiteX5" fmla="*/ 548849 w 8260932"/>
              <a:gd name="connsiteY5" fmla="*/ 4289231 h 4292220"/>
              <a:gd name="connsiteX6" fmla="*/ 0 w 8260932"/>
              <a:gd name="connsiteY6" fmla="*/ 4291864 h 4292220"/>
              <a:gd name="connsiteX0" fmla="*/ 0 w 7712083"/>
              <a:gd name="connsiteY0" fmla="*/ 4289231 h 4292220"/>
              <a:gd name="connsiteX1" fmla="*/ 0 w 7712083"/>
              <a:gd name="connsiteY1" fmla="*/ 438981 h 4292220"/>
              <a:gd name="connsiteX2" fmla="*/ 437006 w 7712083"/>
              <a:gd name="connsiteY2" fmla="*/ 0 h 4292220"/>
              <a:gd name="connsiteX3" fmla="*/ 7712083 w 7712083"/>
              <a:gd name="connsiteY3" fmla="*/ 0 h 4292220"/>
              <a:gd name="connsiteX4" fmla="*/ 3454802 w 7712083"/>
              <a:gd name="connsiteY4" fmla="*/ 4292220 h 4292220"/>
              <a:gd name="connsiteX5" fmla="*/ 0 w 7712083"/>
              <a:gd name="connsiteY5" fmla="*/ 4289231 h 4292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12083" h="4292220">
                <a:moveTo>
                  <a:pt x="0" y="4289231"/>
                </a:moveTo>
                <a:lnTo>
                  <a:pt x="0" y="438981"/>
                </a:lnTo>
                <a:lnTo>
                  <a:pt x="437006" y="0"/>
                </a:lnTo>
                <a:lnTo>
                  <a:pt x="7712083" y="0"/>
                </a:lnTo>
                <a:lnTo>
                  <a:pt x="3454802" y="4292220"/>
                </a:lnTo>
                <a:lnTo>
                  <a:pt x="0" y="4289231"/>
                </a:lnTo>
                <a:close/>
              </a:path>
            </a:pathLst>
          </a:custGeom>
          <a:solidFill>
            <a:schemeClr val="accent1">
              <a:alpha val="50196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Picture 1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4580" y="341313"/>
            <a:ext cx="2270125" cy="88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ight Triangle 15"/>
          <p:cNvSpPr/>
          <p:nvPr userDrawn="1"/>
        </p:nvSpPr>
        <p:spPr>
          <a:xfrm flipH="1">
            <a:off x="8618798" y="5392739"/>
            <a:ext cx="204787" cy="204787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78671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arallelogram 17"/>
          <p:cNvSpPr/>
          <p:nvPr userDrawn="1"/>
        </p:nvSpPr>
        <p:spPr>
          <a:xfrm>
            <a:off x="-9524" y="3326917"/>
            <a:ext cx="6350784" cy="3531083"/>
          </a:xfrm>
          <a:custGeom>
            <a:avLst/>
            <a:gdLst>
              <a:gd name="connsiteX0" fmla="*/ 0 w 9389259"/>
              <a:gd name="connsiteY0" fmla="*/ 3531083 h 3531083"/>
              <a:gd name="connsiteX1" fmla="*/ 3397008 w 9389259"/>
              <a:gd name="connsiteY1" fmla="*/ 0 h 3531083"/>
              <a:gd name="connsiteX2" fmla="*/ 9389259 w 9389259"/>
              <a:gd name="connsiteY2" fmla="*/ 0 h 3531083"/>
              <a:gd name="connsiteX3" fmla="*/ 5992251 w 9389259"/>
              <a:gd name="connsiteY3" fmla="*/ 3531083 h 3531083"/>
              <a:gd name="connsiteX4" fmla="*/ 0 w 9389259"/>
              <a:gd name="connsiteY4" fmla="*/ 3531083 h 3531083"/>
              <a:gd name="connsiteX0" fmla="*/ 0 w 9389259"/>
              <a:gd name="connsiteY0" fmla="*/ 3531083 h 3531083"/>
              <a:gd name="connsiteX1" fmla="*/ 3397008 w 9389259"/>
              <a:gd name="connsiteY1" fmla="*/ 0 h 3531083"/>
              <a:gd name="connsiteX2" fmla="*/ 9389259 w 9389259"/>
              <a:gd name="connsiteY2" fmla="*/ 0 h 3531083"/>
              <a:gd name="connsiteX3" fmla="*/ 5992251 w 9389259"/>
              <a:gd name="connsiteY3" fmla="*/ 3531083 h 3531083"/>
              <a:gd name="connsiteX4" fmla="*/ 3038475 w 9389259"/>
              <a:gd name="connsiteY4" fmla="*/ 3531083 h 3531083"/>
              <a:gd name="connsiteX5" fmla="*/ 0 w 9389259"/>
              <a:gd name="connsiteY5" fmla="*/ 3531083 h 3531083"/>
              <a:gd name="connsiteX0" fmla="*/ 0 w 9389259"/>
              <a:gd name="connsiteY0" fmla="*/ 3531083 h 3531083"/>
              <a:gd name="connsiteX1" fmla="*/ 3038475 w 9389259"/>
              <a:gd name="connsiteY1" fmla="*/ 359258 h 3531083"/>
              <a:gd name="connsiteX2" fmla="*/ 3397008 w 9389259"/>
              <a:gd name="connsiteY2" fmla="*/ 0 h 3531083"/>
              <a:gd name="connsiteX3" fmla="*/ 9389259 w 9389259"/>
              <a:gd name="connsiteY3" fmla="*/ 0 h 3531083"/>
              <a:gd name="connsiteX4" fmla="*/ 5992251 w 9389259"/>
              <a:gd name="connsiteY4" fmla="*/ 3531083 h 3531083"/>
              <a:gd name="connsiteX5" fmla="*/ 3038475 w 9389259"/>
              <a:gd name="connsiteY5" fmla="*/ 3531083 h 3531083"/>
              <a:gd name="connsiteX6" fmla="*/ 0 w 9389259"/>
              <a:gd name="connsiteY6" fmla="*/ 3531083 h 3531083"/>
              <a:gd name="connsiteX0" fmla="*/ 0 w 6350784"/>
              <a:gd name="connsiteY0" fmla="*/ 3531083 h 3531083"/>
              <a:gd name="connsiteX1" fmla="*/ 0 w 6350784"/>
              <a:gd name="connsiteY1" fmla="*/ 359258 h 3531083"/>
              <a:gd name="connsiteX2" fmla="*/ 358533 w 6350784"/>
              <a:gd name="connsiteY2" fmla="*/ 0 h 3531083"/>
              <a:gd name="connsiteX3" fmla="*/ 6350784 w 6350784"/>
              <a:gd name="connsiteY3" fmla="*/ 0 h 3531083"/>
              <a:gd name="connsiteX4" fmla="*/ 2953776 w 6350784"/>
              <a:gd name="connsiteY4" fmla="*/ 3531083 h 3531083"/>
              <a:gd name="connsiteX5" fmla="*/ 0 w 6350784"/>
              <a:gd name="connsiteY5" fmla="*/ 3531083 h 3531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50784" h="3531083">
                <a:moveTo>
                  <a:pt x="0" y="3531083"/>
                </a:moveTo>
                <a:lnTo>
                  <a:pt x="0" y="359258"/>
                </a:lnTo>
                <a:lnTo>
                  <a:pt x="358533" y="0"/>
                </a:lnTo>
                <a:lnTo>
                  <a:pt x="6350784" y="0"/>
                </a:lnTo>
                <a:lnTo>
                  <a:pt x="2953776" y="3531083"/>
                </a:lnTo>
                <a:lnTo>
                  <a:pt x="0" y="353108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5" name="Parallelogram 4"/>
          <p:cNvSpPr/>
          <p:nvPr userDrawn="1"/>
        </p:nvSpPr>
        <p:spPr>
          <a:xfrm flipH="1">
            <a:off x="207410" y="-1"/>
            <a:ext cx="8595360" cy="3581349"/>
          </a:xfrm>
          <a:prstGeom prst="parallelogram">
            <a:avLst>
              <a:gd name="adj" fmla="val 9895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25" name="Parallelogram 17"/>
          <p:cNvSpPr/>
          <p:nvPr userDrawn="1"/>
        </p:nvSpPr>
        <p:spPr>
          <a:xfrm>
            <a:off x="-9524" y="3326917"/>
            <a:ext cx="6350784" cy="3531083"/>
          </a:xfrm>
          <a:custGeom>
            <a:avLst/>
            <a:gdLst>
              <a:gd name="connsiteX0" fmla="*/ 0 w 9389259"/>
              <a:gd name="connsiteY0" fmla="*/ 3531083 h 3531083"/>
              <a:gd name="connsiteX1" fmla="*/ 3397008 w 9389259"/>
              <a:gd name="connsiteY1" fmla="*/ 0 h 3531083"/>
              <a:gd name="connsiteX2" fmla="*/ 9389259 w 9389259"/>
              <a:gd name="connsiteY2" fmla="*/ 0 h 3531083"/>
              <a:gd name="connsiteX3" fmla="*/ 5992251 w 9389259"/>
              <a:gd name="connsiteY3" fmla="*/ 3531083 h 3531083"/>
              <a:gd name="connsiteX4" fmla="*/ 0 w 9389259"/>
              <a:gd name="connsiteY4" fmla="*/ 3531083 h 3531083"/>
              <a:gd name="connsiteX0" fmla="*/ 0 w 9389259"/>
              <a:gd name="connsiteY0" fmla="*/ 3531083 h 3531083"/>
              <a:gd name="connsiteX1" fmla="*/ 3397008 w 9389259"/>
              <a:gd name="connsiteY1" fmla="*/ 0 h 3531083"/>
              <a:gd name="connsiteX2" fmla="*/ 9389259 w 9389259"/>
              <a:gd name="connsiteY2" fmla="*/ 0 h 3531083"/>
              <a:gd name="connsiteX3" fmla="*/ 5992251 w 9389259"/>
              <a:gd name="connsiteY3" fmla="*/ 3531083 h 3531083"/>
              <a:gd name="connsiteX4" fmla="*/ 3038475 w 9389259"/>
              <a:gd name="connsiteY4" fmla="*/ 3531083 h 3531083"/>
              <a:gd name="connsiteX5" fmla="*/ 0 w 9389259"/>
              <a:gd name="connsiteY5" fmla="*/ 3531083 h 3531083"/>
              <a:gd name="connsiteX0" fmla="*/ 0 w 9389259"/>
              <a:gd name="connsiteY0" fmla="*/ 3531083 h 3531083"/>
              <a:gd name="connsiteX1" fmla="*/ 3038475 w 9389259"/>
              <a:gd name="connsiteY1" fmla="*/ 359258 h 3531083"/>
              <a:gd name="connsiteX2" fmla="*/ 3397008 w 9389259"/>
              <a:gd name="connsiteY2" fmla="*/ 0 h 3531083"/>
              <a:gd name="connsiteX3" fmla="*/ 9389259 w 9389259"/>
              <a:gd name="connsiteY3" fmla="*/ 0 h 3531083"/>
              <a:gd name="connsiteX4" fmla="*/ 5992251 w 9389259"/>
              <a:gd name="connsiteY4" fmla="*/ 3531083 h 3531083"/>
              <a:gd name="connsiteX5" fmla="*/ 3038475 w 9389259"/>
              <a:gd name="connsiteY5" fmla="*/ 3531083 h 3531083"/>
              <a:gd name="connsiteX6" fmla="*/ 0 w 9389259"/>
              <a:gd name="connsiteY6" fmla="*/ 3531083 h 3531083"/>
              <a:gd name="connsiteX0" fmla="*/ 0 w 6350784"/>
              <a:gd name="connsiteY0" fmla="*/ 3531083 h 3531083"/>
              <a:gd name="connsiteX1" fmla="*/ 0 w 6350784"/>
              <a:gd name="connsiteY1" fmla="*/ 359258 h 3531083"/>
              <a:gd name="connsiteX2" fmla="*/ 358533 w 6350784"/>
              <a:gd name="connsiteY2" fmla="*/ 0 h 3531083"/>
              <a:gd name="connsiteX3" fmla="*/ 6350784 w 6350784"/>
              <a:gd name="connsiteY3" fmla="*/ 0 h 3531083"/>
              <a:gd name="connsiteX4" fmla="*/ 2953776 w 6350784"/>
              <a:gd name="connsiteY4" fmla="*/ 3531083 h 3531083"/>
              <a:gd name="connsiteX5" fmla="*/ 0 w 6350784"/>
              <a:gd name="connsiteY5" fmla="*/ 3531083 h 3531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50784" h="3531083">
                <a:moveTo>
                  <a:pt x="0" y="3531083"/>
                </a:moveTo>
                <a:lnTo>
                  <a:pt x="0" y="359258"/>
                </a:lnTo>
                <a:lnTo>
                  <a:pt x="358533" y="0"/>
                </a:lnTo>
                <a:lnTo>
                  <a:pt x="6350784" y="0"/>
                </a:lnTo>
                <a:lnTo>
                  <a:pt x="2953776" y="3531083"/>
                </a:lnTo>
                <a:lnTo>
                  <a:pt x="0" y="3531083"/>
                </a:lnTo>
                <a:close/>
              </a:path>
            </a:pathLst>
          </a:custGeom>
          <a:solidFill>
            <a:schemeClr val="accent5">
              <a:alpha val="49804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Parallelogram 6"/>
          <p:cNvSpPr/>
          <p:nvPr userDrawn="1"/>
        </p:nvSpPr>
        <p:spPr>
          <a:xfrm flipH="1">
            <a:off x="1114102" y="2236590"/>
            <a:ext cx="1737360" cy="854075"/>
          </a:xfrm>
          <a:prstGeom prst="parallelogram">
            <a:avLst>
              <a:gd name="adj" fmla="val 100463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Parallelogram 7"/>
          <p:cNvSpPr/>
          <p:nvPr userDrawn="1"/>
        </p:nvSpPr>
        <p:spPr>
          <a:xfrm flipH="1">
            <a:off x="-21850087" y="-14288"/>
            <a:ext cx="21753621" cy="6872288"/>
          </a:xfrm>
          <a:prstGeom prst="parallelogram">
            <a:avLst>
              <a:gd name="adj" fmla="val 99186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Parallelogram 8"/>
          <p:cNvSpPr/>
          <p:nvPr userDrawn="1"/>
        </p:nvSpPr>
        <p:spPr>
          <a:xfrm flipH="1">
            <a:off x="9144000" y="-14288"/>
            <a:ext cx="22612286" cy="6872288"/>
          </a:xfrm>
          <a:prstGeom prst="parallelogram">
            <a:avLst>
              <a:gd name="adj" fmla="val 99186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Parallelogram 9"/>
          <p:cNvSpPr/>
          <p:nvPr userDrawn="1"/>
        </p:nvSpPr>
        <p:spPr>
          <a:xfrm flipH="1">
            <a:off x="9144000" y="2851150"/>
            <a:ext cx="8486604" cy="4006850"/>
          </a:xfrm>
          <a:prstGeom prst="parallelogram">
            <a:avLst>
              <a:gd name="adj" fmla="val 99186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Parallelogram 10"/>
          <p:cNvSpPr/>
          <p:nvPr userDrawn="1"/>
        </p:nvSpPr>
        <p:spPr>
          <a:xfrm flipH="1">
            <a:off x="-7629130" y="-738188"/>
            <a:ext cx="7629131" cy="3290888"/>
          </a:xfrm>
          <a:prstGeom prst="parallelogram">
            <a:avLst>
              <a:gd name="adj" fmla="val 99186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Parallelogram 11"/>
          <p:cNvSpPr/>
          <p:nvPr userDrawn="1"/>
        </p:nvSpPr>
        <p:spPr>
          <a:xfrm flipH="1">
            <a:off x="-6632318" y="3967163"/>
            <a:ext cx="6632318" cy="1035050"/>
          </a:xfrm>
          <a:prstGeom prst="parallelogram">
            <a:avLst>
              <a:gd name="adj" fmla="val 99186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Parallelogram 12"/>
          <p:cNvSpPr/>
          <p:nvPr userDrawn="1"/>
        </p:nvSpPr>
        <p:spPr>
          <a:xfrm flipH="1">
            <a:off x="9144000" y="5903914"/>
            <a:ext cx="4261166" cy="954087"/>
          </a:xfrm>
          <a:prstGeom prst="parallelogram">
            <a:avLst>
              <a:gd name="adj" fmla="val 99186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81601" y="4318635"/>
            <a:ext cx="3400810" cy="1371600"/>
          </a:xfrm>
        </p:spPr>
        <p:txBody>
          <a:bodyPr tIns="0" bIns="0" anchor="b"/>
          <a:lstStyle>
            <a:lvl1pPr algn="r">
              <a:defRPr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81602" y="5766346"/>
            <a:ext cx="3400809" cy="914400"/>
          </a:xfrm>
        </p:spPr>
        <p:txBody>
          <a:bodyPr tIns="0" bIns="0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6" name="Picture 1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4580" y="341313"/>
            <a:ext cx="2270125" cy="88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ight Triangle 16"/>
          <p:cNvSpPr/>
          <p:nvPr userDrawn="1"/>
        </p:nvSpPr>
        <p:spPr>
          <a:xfrm flipH="1">
            <a:off x="8618798" y="5392739"/>
            <a:ext cx="204787" cy="204787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729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5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1819E-6 -2.59259E-6 L -0.87908 -2.59259E-6 " pathEditMode="relative" rAng="0" ptsTypes="AA">
                                      <p:cBhvr>
                                        <p:cTn id="10" dur="15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954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8728E-6 -2.59259E-6 L 0.91569 -2.59259E-6 " pathEditMode="relative" rAng="0" ptsTypes="AA">
                                      <p:cBhvr>
                                        <p:cTn id="12" dur="15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791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pat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3.37243E-6 4.07407E-6 L 1.85183 4.07407E-6 " pathEditMode="relative" rAng="0" ptsTypes="AA">
                                      <p:cBhvr>
                                        <p:cTn id="16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585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path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3.37243E-6 4.07407E-6 L 1.85183 4.07407E-6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585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5" presetClass="pat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92234E-6 -4.07407E-6 L -1.61637 -4.07407E-6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81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pat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02424 -0.03241 L -2.18595 -0.03241 " pathEditMode="relative" rAng="0" ptsTypes="AA">
                                      <p:cBhvr>
                                        <p:cTn id="28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51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9"/>
          <p:cNvSpPr/>
          <p:nvPr userDrawn="1"/>
        </p:nvSpPr>
        <p:spPr>
          <a:xfrm>
            <a:off x="-2382" y="2271713"/>
            <a:ext cx="9142809" cy="4586287"/>
          </a:xfrm>
          <a:custGeom>
            <a:avLst/>
            <a:gdLst>
              <a:gd name="connsiteX0" fmla="*/ 0 w 14206328"/>
              <a:gd name="connsiteY0" fmla="*/ 4585648 h 4585648"/>
              <a:gd name="connsiteX1" fmla="*/ 4548321 w 14206328"/>
              <a:gd name="connsiteY1" fmla="*/ 0 h 4585648"/>
              <a:gd name="connsiteX2" fmla="*/ 14206328 w 14206328"/>
              <a:gd name="connsiteY2" fmla="*/ 0 h 4585648"/>
              <a:gd name="connsiteX3" fmla="*/ 9658007 w 14206328"/>
              <a:gd name="connsiteY3" fmla="*/ 4585648 h 4585648"/>
              <a:gd name="connsiteX4" fmla="*/ 0 w 14206328"/>
              <a:gd name="connsiteY4" fmla="*/ 4585648 h 4585648"/>
              <a:gd name="connsiteX0" fmla="*/ 0 w 14206328"/>
              <a:gd name="connsiteY0" fmla="*/ 4585648 h 4585648"/>
              <a:gd name="connsiteX1" fmla="*/ 4548321 w 14206328"/>
              <a:gd name="connsiteY1" fmla="*/ 0 h 4585648"/>
              <a:gd name="connsiteX2" fmla="*/ 13525626 w 14206328"/>
              <a:gd name="connsiteY2" fmla="*/ 0 h 4585648"/>
              <a:gd name="connsiteX3" fmla="*/ 14206328 w 14206328"/>
              <a:gd name="connsiteY3" fmla="*/ 0 h 4585648"/>
              <a:gd name="connsiteX4" fmla="*/ 9658007 w 14206328"/>
              <a:gd name="connsiteY4" fmla="*/ 4585648 h 4585648"/>
              <a:gd name="connsiteX5" fmla="*/ 0 w 14206328"/>
              <a:gd name="connsiteY5" fmla="*/ 4585648 h 4585648"/>
              <a:gd name="connsiteX0" fmla="*/ 0 w 14206328"/>
              <a:gd name="connsiteY0" fmla="*/ 4585648 h 4585648"/>
              <a:gd name="connsiteX1" fmla="*/ 4548321 w 14206328"/>
              <a:gd name="connsiteY1" fmla="*/ 0 h 4585648"/>
              <a:gd name="connsiteX2" fmla="*/ 13525626 w 14206328"/>
              <a:gd name="connsiteY2" fmla="*/ 0 h 4585648"/>
              <a:gd name="connsiteX3" fmla="*/ 14206328 w 14206328"/>
              <a:gd name="connsiteY3" fmla="*/ 0 h 4585648"/>
              <a:gd name="connsiteX4" fmla="*/ 13525626 w 14206328"/>
              <a:gd name="connsiteY4" fmla="*/ 682668 h 4585648"/>
              <a:gd name="connsiteX5" fmla="*/ 9658007 w 14206328"/>
              <a:gd name="connsiteY5" fmla="*/ 4585648 h 4585648"/>
              <a:gd name="connsiteX6" fmla="*/ 0 w 14206328"/>
              <a:gd name="connsiteY6" fmla="*/ 4585648 h 4585648"/>
              <a:gd name="connsiteX0" fmla="*/ 0 w 13525626"/>
              <a:gd name="connsiteY0" fmla="*/ 4585648 h 4585648"/>
              <a:gd name="connsiteX1" fmla="*/ 4548321 w 13525626"/>
              <a:gd name="connsiteY1" fmla="*/ 0 h 4585648"/>
              <a:gd name="connsiteX2" fmla="*/ 13525626 w 13525626"/>
              <a:gd name="connsiteY2" fmla="*/ 0 h 4585648"/>
              <a:gd name="connsiteX3" fmla="*/ 13525626 w 13525626"/>
              <a:gd name="connsiteY3" fmla="*/ 682668 h 4585648"/>
              <a:gd name="connsiteX4" fmla="*/ 9658007 w 13525626"/>
              <a:gd name="connsiteY4" fmla="*/ 4585648 h 4585648"/>
              <a:gd name="connsiteX5" fmla="*/ 0 w 13525626"/>
              <a:gd name="connsiteY5" fmla="*/ 4585648 h 4585648"/>
              <a:gd name="connsiteX0" fmla="*/ 0 w 13525626"/>
              <a:gd name="connsiteY0" fmla="*/ 4585648 h 4585648"/>
              <a:gd name="connsiteX1" fmla="*/ 1337865 w 13525626"/>
              <a:gd name="connsiteY1" fmla="*/ 3235527 h 4585648"/>
              <a:gd name="connsiteX2" fmla="*/ 4548321 w 13525626"/>
              <a:gd name="connsiteY2" fmla="*/ 0 h 4585648"/>
              <a:gd name="connsiteX3" fmla="*/ 13525626 w 13525626"/>
              <a:gd name="connsiteY3" fmla="*/ 0 h 4585648"/>
              <a:gd name="connsiteX4" fmla="*/ 13525626 w 13525626"/>
              <a:gd name="connsiteY4" fmla="*/ 682668 h 4585648"/>
              <a:gd name="connsiteX5" fmla="*/ 9658007 w 13525626"/>
              <a:gd name="connsiteY5" fmla="*/ 4585648 h 4585648"/>
              <a:gd name="connsiteX6" fmla="*/ 0 w 13525626"/>
              <a:gd name="connsiteY6" fmla="*/ 4585648 h 4585648"/>
              <a:gd name="connsiteX0" fmla="*/ 0 w 13525626"/>
              <a:gd name="connsiteY0" fmla="*/ 4585648 h 4585648"/>
              <a:gd name="connsiteX1" fmla="*/ 1337865 w 13525626"/>
              <a:gd name="connsiteY1" fmla="*/ 3235527 h 4585648"/>
              <a:gd name="connsiteX2" fmla="*/ 4548321 w 13525626"/>
              <a:gd name="connsiteY2" fmla="*/ 0 h 4585648"/>
              <a:gd name="connsiteX3" fmla="*/ 13525626 w 13525626"/>
              <a:gd name="connsiteY3" fmla="*/ 0 h 4585648"/>
              <a:gd name="connsiteX4" fmla="*/ 13525626 w 13525626"/>
              <a:gd name="connsiteY4" fmla="*/ 682668 h 4585648"/>
              <a:gd name="connsiteX5" fmla="*/ 9658007 w 13525626"/>
              <a:gd name="connsiteY5" fmla="*/ 4585648 h 4585648"/>
              <a:gd name="connsiteX6" fmla="*/ 1340933 w 13525626"/>
              <a:gd name="connsiteY6" fmla="*/ 4582580 h 4585648"/>
              <a:gd name="connsiteX7" fmla="*/ 0 w 13525626"/>
              <a:gd name="connsiteY7" fmla="*/ 4585648 h 4585648"/>
              <a:gd name="connsiteX0" fmla="*/ 3068 w 12187761"/>
              <a:gd name="connsiteY0" fmla="*/ 4582580 h 4585648"/>
              <a:gd name="connsiteX1" fmla="*/ 0 w 12187761"/>
              <a:gd name="connsiteY1" fmla="*/ 3235527 h 4585648"/>
              <a:gd name="connsiteX2" fmla="*/ 3210456 w 12187761"/>
              <a:gd name="connsiteY2" fmla="*/ 0 h 4585648"/>
              <a:gd name="connsiteX3" fmla="*/ 12187761 w 12187761"/>
              <a:gd name="connsiteY3" fmla="*/ 0 h 4585648"/>
              <a:gd name="connsiteX4" fmla="*/ 12187761 w 12187761"/>
              <a:gd name="connsiteY4" fmla="*/ 682668 h 4585648"/>
              <a:gd name="connsiteX5" fmla="*/ 8320142 w 12187761"/>
              <a:gd name="connsiteY5" fmla="*/ 4585648 h 4585648"/>
              <a:gd name="connsiteX6" fmla="*/ 3068 w 12187761"/>
              <a:gd name="connsiteY6" fmla="*/ 4582580 h 4585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7761" h="4585648">
                <a:moveTo>
                  <a:pt x="3068" y="4582580"/>
                </a:moveTo>
                <a:cubicBezTo>
                  <a:pt x="2045" y="4133562"/>
                  <a:pt x="1023" y="3684545"/>
                  <a:pt x="0" y="3235527"/>
                </a:cubicBezTo>
                <a:lnTo>
                  <a:pt x="3210456" y="0"/>
                </a:lnTo>
                <a:lnTo>
                  <a:pt x="12187761" y="0"/>
                </a:lnTo>
                <a:lnTo>
                  <a:pt x="12187761" y="682668"/>
                </a:lnTo>
                <a:lnTo>
                  <a:pt x="8320142" y="4585648"/>
                </a:lnTo>
                <a:lnTo>
                  <a:pt x="3068" y="458258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Parallelogram 3"/>
          <p:cNvSpPr/>
          <p:nvPr userDrawn="1"/>
        </p:nvSpPr>
        <p:spPr>
          <a:xfrm flipH="1">
            <a:off x="302498" y="744538"/>
            <a:ext cx="4957863" cy="1731962"/>
          </a:xfrm>
          <a:prstGeom prst="parallelogram">
            <a:avLst>
              <a:gd name="adj" fmla="val 99186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Parallelogram 4"/>
          <p:cNvSpPr/>
          <p:nvPr userDrawn="1"/>
        </p:nvSpPr>
        <p:spPr>
          <a:xfrm flipH="1">
            <a:off x="4686331" y="1425576"/>
            <a:ext cx="1155207" cy="682625"/>
          </a:xfrm>
          <a:prstGeom prst="parallelogram">
            <a:avLst>
              <a:gd name="adj" fmla="val 99186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Parallelogram 9"/>
          <p:cNvSpPr/>
          <p:nvPr userDrawn="1"/>
        </p:nvSpPr>
        <p:spPr>
          <a:xfrm>
            <a:off x="-2382" y="2271713"/>
            <a:ext cx="9142809" cy="4586287"/>
          </a:xfrm>
          <a:custGeom>
            <a:avLst/>
            <a:gdLst>
              <a:gd name="connsiteX0" fmla="*/ 0 w 14206328"/>
              <a:gd name="connsiteY0" fmla="*/ 4585648 h 4585648"/>
              <a:gd name="connsiteX1" fmla="*/ 4548321 w 14206328"/>
              <a:gd name="connsiteY1" fmla="*/ 0 h 4585648"/>
              <a:gd name="connsiteX2" fmla="*/ 14206328 w 14206328"/>
              <a:gd name="connsiteY2" fmla="*/ 0 h 4585648"/>
              <a:gd name="connsiteX3" fmla="*/ 9658007 w 14206328"/>
              <a:gd name="connsiteY3" fmla="*/ 4585648 h 4585648"/>
              <a:gd name="connsiteX4" fmla="*/ 0 w 14206328"/>
              <a:gd name="connsiteY4" fmla="*/ 4585648 h 4585648"/>
              <a:gd name="connsiteX0" fmla="*/ 0 w 14206328"/>
              <a:gd name="connsiteY0" fmla="*/ 4585648 h 4585648"/>
              <a:gd name="connsiteX1" fmla="*/ 4548321 w 14206328"/>
              <a:gd name="connsiteY1" fmla="*/ 0 h 4585648"/>
              <a:gd name="connsiteX2" fmla="*/ 13525626 w 14206328"/>
              <a:gd name="connsiteY2" fmla="*/ 0 h 4585648"/>
              <a:gd name="connsiteX3" fmla="*/ 14206328 w 14206328"/>
              <a:gd name="connsiteY3" fmla="*/ 0 h 4585648"/>
              <a:gd name="connsiteX4" fmla="*/ 9658007 w 14206328"/>
              <a:gd name="connsiteY4" fmla="*/ 4585648 h 4585648"/>
              <a:gd name="connsiteX5" fmla="*/ 0 w 14206328"/>
              <a:gd name="connsiteY5" fmla="*/ 4585648 h 4585648"/>
              <a:gd name="connsiteX0" fmla="*/ 0 w 14206328"/>
              <a:gd name="connsiteY0" fmla="*/ 4585648 h 4585648"/>
              <a:gd name="connsiteX1" fmla="*/ 4548321 w 14206328"/>
              <a:gd name="connsiteY1" fmla="*/ 0 h 4585648"/>
              <a:gd name="connsiteX2" fmla="*/ 13525626 w 14206328"/>
              <a:gd name="connsiteY2" fmla="*/ 0 h 4585648"/>
              <a:gd name="connsiteX3" fmla="*/ 14206328 w 14206328"/>
              <a:gd name="connsiteY3" fmla="*/ 0 h 4585648"/>
              <a:gd name="connsiteX4" fmla="*/ 13525626 w 14206328"/>
              <a:gd name="connsiteY4" fmla="*/ 682668 h 4585648"/>
              <a:gd name="connsiteX5" fmla="*/ 9658007 w 14206328"/>
              <a:gd name="connsiteY5" fmla="*/ 4585648 h 4585648"/>
              <a:gd name="connsiteX6" fmla="*/ 0 w 14206328"/>
              <a:gd name="connsiteY6" fmla="*/ 4585648 h 4585648"/>
              <a:gd name="connsiteX0" fmla="*/ 0 w 13525626"/>
              <a:gd name="connsiteY0" fmla="*/ 4585648 h 4585648"/>
              <a:gd name="connsiteX1" fmla="*/ 4548321 w 13525626"/>
              <a:gd name="connsiteY1" fmla="*/ 0 h 4585648"/>
              <a:gd name="connsiteX2" fmla="*/ 13525626 w 13525626"/>
              <a:gd name="connsiteY2" fmla="*/ 0 h 4585648"/>
              <a:gd name="connsiteX3" fmla="*/ 13525626 w 13525626"/>
              <a:gd name="connsiteY3" fmla="*/ 682668 h 4585648"/>
              <a:gd name="connsiteX4" fmla="*/ 9658007 w 13525626"/>
              <a:gd name="connsiteY4" fmla="*/ 4585648 h 4585648"/>
              <a:gd name="connsiteX5" fmla="*/ 0 w 13525626"/>
              <a:gd name="connsiteY5" fmla="*/ 4585648 h 4585648"/>
              <a:gd name="connsiteX0" fmla="*/ 0 w 13525626"/>
              <a:gd name="connsiteY0" fmla="*/ 4585648 h 4585648"/>
              <a:gd name="connsiteX1" fmla="*/ 1337865 w 13525626"/>
              <a:gd name="connsiteY1" fmla="*/ 3235527 h 4585648"/>
              <a:gd name="connsiteX2" fmla="*/ 4548321 w 13525626"/>
              <a:gd name="connsiteY2" fmla="*/ 0 h 4585648"/>
              <a:gd name="connsiteX3" fmla="*/ 13525626 w 13525626"/>
              <a:gd name="connsiteY3" fmla="*/ 0 h 4585648"/>
              <a:gd name="connsiteX4" fmla="*/ 13525626 w 13525626"/>
              <a:gd name="connsiteY4" fmla="*/ 682668 h 4585648"/>
              <a:gd name="connsiteX5" fmla="*/ 9658007 w 13525626"/>
              <a:gd name="connsiteY5" fmla="*/ 4585648 h 4585648"/>
              <a:gd name="connsiteX6" fmla="*/ 0 w 13525626"/>
              <a:gd name="connsiteY6" fmla="*/ 4585648 h 4585648"/>
              <a:gd name="connsiteX0" fmla="*/ 0 w 13525626"/>
              <a:gd name="connsiteY0" fmla="*/ 4585648 h 4585648"/>
              <a:gd name="connsiteX1" fmla="*/ 1337865 w 13525626"/>
              <a:gd name="connsiteY1" fmla="*/ 3235527 h 4585648"/>
              <a:gd name="connsiteX2" fmla="*/ 4548321 w 13525626"/>
              <a:gd name="connsiteY2" fmla="*/ 0 h 4585648"/>
              <a:gd name="connsiteX3" fmla="*/ 13525626 w 13525626"/>
              <a:gd name="connsiteY3" fmla="*/ 0 h 4585648"/>
              <a:gd name="connsiteX4" fmla="*/ 13525626 w 13525626"/>
              <a:gd name="connsiteY4" fmla="*/ 682668 h 4585648"/>
              <a:gd name="connsiteX5" fmla="*/ 9658007 w 13525626"/>
              <a:gd name="connsiteY5" fmla="*/ 4585648 h 4585648"/>
              <a:gd name="connsiteX6" fmla="*/ 1340933 w 13525626"/>
              <a:gd name="connsiteY6" fmla="*/ 4582580 h 4585648"/>
              <a:gd name="connsiteX7" fmla="*/ 0 w 13525626"/>
              <a:gd name="connsiteY7" fmla="*/ 4585648 h 4585648"/>
              <a:gd name="connsiteX0" fmla="*/ 3068 w 12187761"/>
              <a:gd name="connsiteY0" fmla="*/ 4582580 h 4585648"/>
              <a:gd name="connsiteX1" fmla="*/ 0 w 12187761"/>
              <a:gd name="connsiteY1" fmla="*/ 3235527 h 4585648"/>
              <a:gd name="connsiteX2" fmla="*/ 3210456 w 12187761"/>
              <a:gd name="connsiteY2" fmla="*/ 0 h 4585648"/>
              <a:gd name="connsiteX3" fmla="*/ 12187761 w 12187761"/>
              <a:gd name="connsiteY3" fmla="*/ 0 h 4585648"/>
              <a:gd name="connsiteX4" fmla="*/ 12187761 w 12187761"/>
              <a:gd name="connsiteY4" fmla="*/ 682668 h 4585648"/>
              <a:gd name="connsiteX5" fmla="*/ 8320142 w 12187761"/>
              <a:gd name="connsiteY5" fmla="*/ 4585648 h 4585648"/>
              <a:gd name="connsiteX6" fmla="*/ 3068 w 12187761"/>
              <a:gd name="connsiteY6" fmla="*/ 4582580 h 4585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7761" h="4585648">
                <a:moveTo>
                  <a:pt x="3068" y="4582580"/>
                </a:moveTo>
                <a:cubicBezTo>
                  <a:pt x="2045" y="4133562"/>
                  <a:pt x="1023" y="3684545"/>
                  <a:pt x="0" y="3235527"/>
                </a:cubicBezTo>
                <a:lnTo>
                  <a:pt x="3210456" y="0"/>
                </a:lnTo>
                <a:lnTo>
                  <a:pt x="12187761" y="0"/>
                </a:lnTo>
                <a:lnTo>
                  <a:pt x="12187761" y="682668"/>
                </a:lnTo>
                <a:lnTo>
                  <a:pt x="8320142" y="4585648"/>
                </a:lnTo>
                <a:lnTo>
                  <a:pt x="3068" y="4582580"/>
                </a:lnTo>
                <a:close/>
              </a:path>
            </a:pathLst>
          </a:custGeom>
          <a:solidFill>
            <a:schemeClr val="accent5">
              <a:alpha val="49804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ight Triangle 7"/>
          <p:cNvSpPr/>
          <p:nvPr userDrawn="1"/>
        </p:nvSpPr>
        <p:spPr>
          <a:xfrm flipH="1">
            <a:off x="5912994" y="5200650"/>
            <a:ext cx="153630" cy="204788"/>
          </a:xfrm>
          <a:prstGeom prst="rtTriangle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1984725" y="3776392"/>
            <a:ext cx="3851859" cy="1841409"/>
          </a:xfrm>
        </p:spPr>
        <p:txBody>
          <a:bodyPr tIns="0" bIns="0" anchor="b"/>
          <a:lstStyle>
            <a:lvl1pPr algn="r">
              <a:defRPr sz="6600" b="0" cap="none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99351" y="344925"/>
            <a:ext cx="1201737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262921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Not 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arallelogram 17"/>
          <p:cNvSpPr>
            <a:spLocks/>
          </p:cNvSpPr>
          <p:nvPr userDrawn="1"/>
        </p:nvSpPr>
        <p:spPr>
          <a:xfrm>
            <a:off x="-26504" y="3316289"/>
            <a:ext cx="5706388" cy="3541711"/>
          </a:xfrm>
          <a:custGeom>
            <a:avLst/>
            <a:gdLst>
              <a:gd name="connsiteX0" fmla="*/ 0 w 9050089"/>
              <a:gd name="connsiteY0" fmla="*/ 3541711 h 3541711"/>
              <a:gd name="connsiteX1" fmla="*/ 3512881 w 9050089"/>
              <a:gd name="connsiteY1" fmla="*/ 0 h 3541711"/>
              <a:gd name="connsiteX2" fmla="*/ 9050089 w 9050089"/>
              <a:gd name="connsiteY2" fmla="*/ 0 h 3541711"/>
              <a:gd name="connsiteX3" fmla="*/ 5537208 w 9050089"/>
              <a:gd name="connsiteY3" fmla="*/ 3541711 h 3541711"/>
              <a:gd name="connsiteX4" fmla="*/ 0 w 9050089"/>
              <a:gd name="connsiteY4" fmla="*/ 3541711 h 3541711"/>
              <a:gd name="connsiteX0" fmla="*/ 0 w 9050089"/>
              <a:gd name="connsiteY0" fmla="*/ 3541711 h 3541711"/>
              <a:gd name="connsiteX1" fmla="*/ 3357349 w 9050089"/>
              <a:gd name="connsiteY1" fmla="*/ 122947 h 3541711"/>
              <a:gd name="connsiteX2" fmla="*/ 3512881 w 9050089"/>
              <a:gd name="connsiteY2" fmla="*/ 0 h 3541711"/>
              <a:gd name="connsiteX3" fmla="*/ 9050089 w 9050089"/>
              <a:gd name="connsiteY3" fmla="*/ 0 h 3541711"/>
              <a:gd name="connsiteX4" fmla="*/ 5537208 w 9050089"/>
              <a:gd name="connsiteY4" fmla="*/ 3541711 h 3541711"/>
              <a:gd name="connsiteX5" fmla="*/ 0 w 9050089"/>
              <a:gd name="connsiteY5" fmla="*/ 3541711 h 3541711"/>
              <a:gd name="connsiteX0" fmla="*/ 0 w 9050089"/>
              <a:gd name="connsiteY0" fmla="*/ 3541711 h 3541711"/>
              <a:gd name="connsiteX1" fmla="*/ 3357349 w 9050089"/>
              <a:gd name="connsiteY1" fmla="*/ 122947 h 3541711"/>
              <a:gd name="connsiteX2" fmla="*/ 3512881 w 9050089"/>
              <a:gd name="connsiteY2" fmla="*/ 0 h 3541711"/>
              <a:gd name="connsiteX3" fmla="*/ 9050089 w 9050089"/>
              <a:gd name="connsiteY3" fmla="*/ 0 h 3541711"/>
              <a:gd name="connsiteX4" fmla="*/ 5537208 w 9050089"/>
              <a:gd name="connsiteY4" fmla="*/ 3541711 h 3541711"/>
              <a:gd name="connsiteX5" fmla="*/ 3343701 w 9050089"/>
              <a:gd name="connsiteY5" fmla="*/ 3534887 h 3541711"/>
              <a:gd name="connsiteX6" fmla="*/ 0 w 9050089"/>
              <a:gd name="connsiteY6" fmla="*/ 3541711 h 3541711"/>
              <a:gd name="connsiteX0" fmla="*/ 0 w 5706388"/>
              <a:gd name="connsiteY0" fmla="*/ 3534887 h 3541711"/>
              <a:gd name="connsiteX1" fmla="*/ 13648 w 5706388"/>
              <a:gd name="connsiteY1" fmla="*/ 122947 h 3541711"/>
              <a:gd name="connsiteX2" fmla="*/ 169180 w 5706388"/>
              <a:gd name="connsiteY2" fmla="*/ 0 h 3541711"/>
              <a:gd name="connsiteX3" fmla="*/ 5706388 w 5706388"/>
              <a:gd name="connsiteY3" fmla="*/ 0 h 3541711"/>
              <a:gd name="connsiteX4" fmla="*/ 2193507 w 5706388"/>
              <a:gd name="connsiteY4" fmla="*/ 3541711 h 3541711"/>
              <a:gd name="connsiteX5" fmla="*/ 0 w 5706388"/>
              <a:gd name="connsiteY5" fmla="*/ 3534887 h 35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06388" h="3541711">
                <a:moveTo>
                  <a:pt x="0" y="3534887"/>
                </a:moveTo>
                <a:cubicBezTo>
                  <a:pt x="4549" y="2397574"/>
                  <a:pt x="9099" y="1260260"/>
                  <a:pt x="13648" y="122947"/>
                </a:cubicBezTo>
                <a:lnTo>
                  <a:pt x="169180" y="0"/>
                </a:lnTo>
                <a:lnTo>
                  <a:pt x="5706388" y="0"/>
                </a:lnTo>
                <a:lnTo>
                  <a:pt x="2193507" y="3541711"/>
                </a:lnTo>
                <a:lnTo>
                  <a:pt x="0" y="353488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90178" y="4461581"/>
            <a:ext cx="3692232" cy="1228655"/>
          </a:xfrm>
        </p:spPr>
        <p:txBody>
          <a:bodyPr tIns="0" bIns="0" anchor="b"/>
          <a:lstStyle>
            <a:lvl1pPr algn="r">
              <a:defRPr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0178" y="5766346"/>
            <a:ext cx="3692233" cy="640080"/>
          </a:xfrm>
        </p:spPr>
        <p:txBody>
          <a:bodyPr tIns="0" bIns="0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0" name="Picture 1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4580" y="341313"/>
            <a:ext cx="2270125" cy="88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ight Triangle 12"/>
          <p:cNvSpPr/>
          <p:nvPr userDrawn="1"/>
        </p:nvSpPr>
        <p:spPr>
          <a:xfrm flipH="1">
            <a:off x="8618798" y="5392739"/>
            <a:ext cx="204787" cy="204787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Parallelogram 14"/>
          <p:cNvSpPr/>
          <p:nvPr userDrawn="1"/>
        </p:nvSpPr>
        <p:spPr>
          <a:xfrm flipH="1">
            <a:off x="-17253" y="-3175"/>
            <a:ext cx="7652338" cy="4306661"/>
          </a:xfrm>
          <a:custGeom>
            <a:avLst/>
            <a:gdLst>
              <a:gd name="connsiteX0" fmla="*/ 0 w 9115036"/>
              <a:gd name="connsiteY0" fmla="*/ 4306661 h 4306661"/>
              <a:gd name="connsiteX1" fmla="*/ 4271605 w 9115036"/>
              <a:gd name="connsiteY1" fmla="*/ 0 h 4306661"/>
              <a:gd name="connsiteX2" fmla="*/ 9115036 w 9115036"/>
              <a:gd name="connsiteY2" fmla="*/ 0 h 4306661"/>
              <a:gd name="connsiteX3" fmla="*/ 4843431 w 9115036"/>
              <a:gd name="connsiteY3" fmla="*/ 4306661 h 4306661"/>
              <a:gd name="connsiteX4" fmla="*/ 0 w 9115036"/>
              <a:gd name="connsiteY4" fmla="*/ 4306661 h 4306661"/>
              <a:gd name="connsiteX0" fmla="*/ 0 w 9115036"/>
              <a:gd name="connsiteY0" fmla="*/ 4306661 h 4306661"/>
              <a:gd name="connsiteX1" fmla="*/ 4271605 w 9115036"/>
              <a:gd name="connsiteY1" fmla="*/ 0 h 4306661"/>
              <a:gd name="connsiteX2" fmla="*/ 9115036 w 9115036"/>
              <a:gd name="connsiteY2" fmla="*/ 0 h 4306661"/>
              <a:gd name="connsiteX3" fmla="*/ 7652338 w 9115036"/>
              <a:gd name="connsiteY3" fmla="*/ 1478292 h 4306661"/>
              <a:gd name="connsiteX4" fmla="*/ 4843431 w 9115036"/>
              <a:gd name="connsiteY4" fmla="*/ 4306661 h 4306661"/>
              <a:gd name="connsiteX5" fmla="*/ 0 w 9115036"/>
              <a:gd name="connsiteY5" fmla="*/ 4306661 h 4306661"/>
              <a:gd name="connsiteX0" fmla="*/ 0 w 9115036"/>
              <a:gd name="connsiteY0" fmla="*/ 4306661 h 4306661"/>
              <a:gd name="connsiteX1" fmla="*/ 4271605 w 9115036"/>
              <a:gd name="connsiteY1" fmla="*/ 0 h 4306661"/>
              <a:gd name="connsiteX2" fmla="*/ 7643711 w 9115036"/>
              <a:gd name="connsiteY2" fmla="*/ 3175 h 4306661"/>
              <a:gd name="connsiteX3" fmla="*/ 9115036 w 9115036"/>
              <a:gd name="connsiteY3" fmla="*/ 0 h 4306661"/>
              <a:gd name="connsiteX4" fmla="*/ 7652338 w 9115036"/>
              <a:gd name="connsiteY4" fmla="*/ 1478292 h 4306661"/>
              <a:gd name="connsiteX5" fmla="*/ 4843431 w 9115036"/>
              <a:gd name="connsiteY5" fmla="*/ 4306661 h 4306661"/>
              <a:gd name="connsiteX6" fmla="*/ 0 w 9115036"/>
              <a:gd name="connsiteY6" fmla="*/ 4306661 h 4306661"/>
              <a:gd name="connsiteX0" fmla="*/ 0 w 7652338"/>
              <a:gd name="connsiteY0" fmla="*/ 4306661 h 4306661"/>
              <a:gd name="connsiteX1" fmla="*/ 4271605 w 7652338"/>
              <a:gd name="connsiteY1" fmla="*/ 0 h 4306661"/>
              <a:gd name="connsiteX2" fmla="*/ 7643711 w 7652338"/>
              <a:gd name="connsiteY2" fmla="*/ 3175 h 4306661"/>
              <a:gd name="connsiteX3" fmla="*/ 7652338 w 7652338"/>
              <a:gd name="connsiteY3" fmla="*/ 1478292 h 4306661"/>
              <a:gd name="connsiteX4" fmla="*/ 4843431 w 7652338"/>
              <a:gd name="connsiteY4" fmla="*/ 4306661 h 4306661"/>
              <a:gd name="connsiteX5" fmla="*/ 0 w 7652338"/>
              <a:gd name="connsiteY5" fmla="*/ 4306661 h 4306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52338" h="4306661">
                <a:moveTo>
                  <a:pt x="0" y="4306661"/>
                </a:moveTo>
                <a:lnTo>
                  <a:pt x="4271605" y="0"/>
                </a:lnTo>
                <a:lnTo>
                  <a:pt x="7643711" y="3175"/>
                </a:lnTo>
                <a:cubicBezTo>
                  <a:pt x="7646587" y="494881"/>
                  <a:pt x="7649462" y="986586"/>
                  <a:pt x="7652338" y="1478292"/>
                </a:cubicBezTo>
                <a:lnTo>
                  <a:pt x="4843431" y="4306661"/>
                </a:lnTo>
                <a:lnTo>
                  <a:pt x="0" y="430666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7" name="Parallelogram 16"/>
          <p:cNvSpPr>
            <a:spLocks/>
          </p:cNvSpPr>
          <p:nvPr userDrawn="1"/>
        </p:nvSpPr>
        <p:spPr>
          <a:xfrm>
            <a:off x="2333313" y="4982817"/>
            <a:ext cx="2450722" cy="1875183"/>
          </a:xfrm>
          <a:prstGeom prst="parallelogram">
            <a:avLst>
              <a:gd name="adj" fmla="val 99186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Parallelogram 17"/>
          <p:cNvSpPr>
            <a:spLocks/>
          </p:cNvSpPr>
          <p:nvPr userDrawn="1"/>
        </p:nvSpPr>
        <p:spPr>
          <a:xfrm>
            <a:off x="-26504" y="3316289"/>
            <a:ext cx="5706388" cy="3541711"/>
          </a:xfrm>
          <a:custGeom>
            <a:avLst/>
            <a:gdLst>
              <a:gd name="connsiteX0" fmla="*/ 0 w 9050089"/>
              <a:gd name="connsiteY0" fmla="*/ 3541711 h 3541711"/>
              <a:gd name="connsiteX1" fmla="*/ 3512881 w 9050089"/>
              <a:gd name="connsiteY1" fmla="*/ 0 h 3541711"/>
              <a:gd name="connsiteX2" fmla="*/ 9050089 w 9050089"/>
              <a:gd name="connsiteY2" fmla="*/ 0 h 3541711"/>
              <a:gd name="connsiteX3" fmla="*/ 5537208 w 9050089"/>
              <a:gd name="connsiteY3" fmla="*/ 3541711 h 3541711"/>
              <a:gd name="connsiteX4" fmla="*/ 0 w 9050089"/>
              <a:gd name="connsiteY4" fmla="*/ 3541711 h 3541711"/>
              <a:gd name="connsiteX0" fmla="*/ 0 w 9050089"/>
              <a:gd name="connsiteY0" fmla="*/ 3541711 h 3541711"/>
              <a:gd name="connsiteX1" fmla="*/ 3357349 w 9050089"/>
              <a:gd name="connsiteY1" fmla="*/ 122947 h 3541711"/>
              <a:gd name="connsiteX2" fmla="*/ 3512881 w 9050089"/>
              <a:gd name="connsiteY2" fmla="*/ 0 h 3541711"/>
              <a:gd name="connsiteX3" fmla="*/ 9050089 w 9050089"/>
              <a:gd name="connsiteY3" fmla="*/ 0 h 3541711"/>
              <a:gd name="connsiteX4" fmla="*/ 5537208 w 9050089"/>
              <a:gd name="connsiteY4" fmla="*/ 3541711 h 3541711"/>
              <a:gd name="connsiteX5" fmla="*/ 0 w 9050089"/>
              <a:gd name="connsiteY5" fmla="*/ 3541711 h 3541711"/>
              <a:gd name="connsiteX0" fmla="*/ 0 w 9050089"/>
              <a:gd name="connsiteY0" fmla="*/ 3541711 h 3541711"/>
              <a:gd name="connsiteX1" fmla="*/ 3357349 w 9050089"/>
              <a:gd name="connsiteY1" fmla="*/ 122947 h 3541711"/>
              <a:gd name="connsiteX2" fmla="*/ 3512881 w 9050089"/>
              <a:gd name="connsiteY2" fmla="*/ 0 h 3541711"/>
              <a:gd name="connsiteX3" fmla="*/ 9050089 w 9050089"/>
              <a:gd name="connsiteY3" fmla="*/ 0 h 3541711"/>
              <a:gd name="connsiteX4" fmla="*/ 5537208 w 9050089"/>
              <a:gd name="connsiteY4" fmla="*/ 3541711 h 3541711"/>
              <a:gd name="connsiteX5" fmla="*/ 3343701 w 9050089"/>
              <a:gd name="connsiteY5" fmla="*/ 3534887 h 3541711"/>
              <a:gd name="connsiteX6" fmla="*/ 0 w 9050089"/>
              <a:gd name="connsiteY6" fmla="*/ 3541711 h 3541711"/>
              <a:gd name="connsiteX0" fmla="*/ 0 w 5706388"/>
              <a:gd name="connsiteY0" fmla="*/ 3534887 h 3541711"/>
              <a:gd name="connsiteX1" fmla="*/ 13648 w 5706388"/>
              <a:gd name="connsiteY1" fmla="*/ 122947 h 3541711"/>
              <a:gd name="connsiteX2" fmla="*/ 169180 w 5706388"/>
              <a:gd name="connsiteY2" fmla="*/ 0 h 3541711"/>
              <a:gd name="connsiteX3" fmla="*/ 5706388 w 5706388"/>
              <a:gd name="connsiteY3" fmla="*/ 0 h 3541711"/>
              <a:gd name="connsiteX4" fmla="*/ 2193507 w 5706388"/>
              <a:gd name="connsiteY4" fmla="*/ 3541711 h 3541711"/>
              <a:gd name="connsiteX5" fmla="*/ 0 w 5706388"/>
              <a:gd name="connsiteY5" fmla="*/ 3534887 h 35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06388" h="3541711">
                <a:moveTo>
                  <a:pt x="0" y="3534887"/>
                </a:moveTo>
                <a:cubicBezTo>
                  <a:pt x="4549" y="2397574"/>
                  <a:pt x="9099" y="1260260"/>
                  <a:pt x="13648" y="122947"/>
                </a:cubicBezTo>
                <a:lnTo>
                  <a:pt x="169180" y="0"/>
                </a:lnTo>
                <a:lnTo>
                  <a:pt x="5706388" y="0"/>
                </a:lnTo>
                <a:lnTo>
                  <a:pt x="2193507" y="3541711"/>
                </a:lnTo>
                <a:lnTo>
                  <a:pt x="0" y="3534887"/>
                </a:lnTo>
                <a:close/>
              </a:path>
            </a:pathLst>
          </a:custGeom>
          <a:solidFill>
            <a:srgbClr val="00AAB5">
              <a:alpha val="49804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91296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6768" y="306388"/>
            <a:ext cx="7680960" cy="474662"/>
          </a:xfrm>
          <a:prstGeom prst="rect">
            <a:avLst/>
          </a:prstGeom>
        </p:spPr>
        <p:txBody>
          <a:bodyPr vert="horz" lIns="0" tIns="4572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74388" y="1381124"/>
            <a:ext cx="8595360" cy="4937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2271" y="6561034"/>
            <a:ext cx="6003246" cy="236748"/>
          </a:xfrm>
          <a:prstGeom prst="rect">
            <a:avLst/>
          </a:prstGeom>
          <a:noFill/>
        </p:spPr>
        <p:txBody>
          <a:bodyPr wrap="none" lIns="0" tIns="41029" rIns="0" bIns="41029" anchor="ctr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cap="all" dirty="0">
                <a:cs typeface="Arial" pitchFamily="34" charset="0"/>
              </a:rPr>
              <a:t>|  </a:t>
            </a:r>
            <a:r>
              <a:rPr lang="en-US" sz="1000" cap="all" baseline="0" dirty="0">
                <a:cs typeface="Arial" pitchFamily="34" charset="0"/>
              </a:rPr>
              <a:t> </a:t>
            </a:r>
            <a:r>
              <a:rPr lang="en-US" sz="1000" cap="all" dirty="0">
                <a:cs typeface="Arial" pitchFamily="34" charset="0"/>
              </a:rPr>
              <a:t>AMD GPU</a:t>
            </a:r>
            <a:r>
              <a:rPr lang="en-US" sz="1000" cap="all" baseline="0" dirty="0">
                <a:cs typeface="Arial" pitchFamily="34" charset="0"/>
              </a:rPr>
              <a:t> Core PV  </a:t>
            </a:r>
            <a:r>
              <a:rPr lang="en-US" sz="1000" cap="all" dirty="0">
                <a:cs typeface="Arial" pitchFamily="34" charset="0"/>
              </a:rPr>
              <a:t>|   </a:t>
            </a:r>
            <a:fld id="{F9649FD6-C0F2-4A33-9D42-84E368792D73}" type="datetime4">
              <a:rPr lang="en-US" sz="1000" cap="all">
                <a:cs typeface="Arial" pitchFamily="34" charset="0"/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March 28, 2018</a:t>
            </a:fld>
            <a:r>
              <a:rPr lang="en-US" sz="1000" cap="all" dirty="0">
                <a:cs typeface="Arial" pitchFamily="34" charset="0"/>
              </a:rPr>
              <a:t>   |   </a:t>
            </a:r>
            <a:r>
              <a:rPr lang="en-US" sz="1000" dirty="0"/>
              <a:t>AMD COMPANY CONFIDENTIAL – NDA REQUIRED – DO NOT DISTRIBUTE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6087" y="6561034"/>
            <a:ext cx="150682" cy="236748"/>
          </a:xfrm>
          <a:prstGeom prst="rect">
            <a:avLst/>
          </a:prstGeom>
          <a:noFill/>
        </p:spPr>
        <p:txBody>
          <a:bodyPr wrap="none" lIns="0" tIns="41029" rIns="0" bIns="41029" anchor="ctr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F3616FDC-18D0-40FB-88F2-6EE7CA6E4DB4}" type="slidenum">
              <a:rPr lang="en-US" sz="1000" cap="all">
                <a:cs typeface="Arial" pitchFamily="34" charset="0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cap="all" dirty="0">
              <a:cs typeface="Arial" pitchFamily="34" charset="0"/>
            </a:endParaRPr>
          </a:p>
        </p:txBody>
      </p:sp>
      <p:pic>
        <p:nvPicPr>
          <p:cNvPr id="7" name="Picture 9"/>
          <p:cNvPicPr>
            <a:picLocks noChangeAspect="1"/>
          </p:cNvPicPr>
          <p:nvPr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99351" y="344925"/>
            <a:ext cx="1201737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24" r:id="rId11"/>
    <p:sldLayoutId id="2147483825" r:id="rId12"/>
    <p:sldLayoutId id="2147483826" r:id="rId13"/>
    <p:sldLayoutId id="2147483841" r:id="rId14"/>
    <p:sldLayoutId id="2147483842" r:id="rId15"/>
    <p:sldLayoutId id="2147483843" r:id="rId16"/>
    <p:sldLayoutId id="2147483845" r:id="rId17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kern="1200" cap="all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ts val="800"/>
        </a:spcBef>
        <a:spcAft>
          <a:spcPct val="0"/>
        </a:spcAft>
        <a:buClr>
          <a:schemeClr val="tx1"/>
        </a:buClr>
        <a:buFont typeface="Wingdings 3" pitchFamily="18" charset="2"/>
        <a:buChar char=""/>
        <a:defRPr sz="20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547688" indent="-180975" algn="l" rtl="0" eaLnBrk="1" fontAlgn="base" hangingPunct="1">
        <a:spcBef>
          <a:spcPts val="300"/>
        </a:spcBef>
        <a:spcAft>
          <a:spcPct val="0"/>
        </a:spcAft>
        <a:buClr>
          <a:schemeClr val="tx1"/>
        </a:buClr>
        <a:buFont typeface="Calibri" pitchFamily="34" charset="0"/>
        <a:buChar char="‒"/>
        <a:defRPr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914400" indent="-168275" algn="l" rtl="0" eaLnBrk="1" fontAlgn="base" hangingPunct="1">
        <a:spcBef>
          <a:spcPts val="300"/>
        </a:spcBef>
        <a:spcAft>
          <a:spcPct val="0"/>
        </a:spcAft>
        <a:buClr>
          <a:schemeClr val="tx1"/>
        </a:buClr>
        <a:buFont typeface="Calibri" pitchFamily="34" charset="0"/>
        <a:buChar char="‒"/>
        <a:defRPr sz="16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371600" indent="-182563" algn="l" rtl="0" eaLnBrk="1" fontAlgn="base" hangingPunct="1">
        <a:spcBef>
          <a:spcPts val="300"/>
        </a:spcBef>
        <a:spcAft>
          <a:spcPct val="0"/>
        </a:spcAft>
        <a:buClr>
          <a:schemeClr val="tx1"/>
        </a:buClr>
        <a:buFont typeface="Calibri" pitchFamily="34" charset="0"/>
        <a:buChar char="‒"/>
        <a:defRPr sz="120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1644650" indent="-163513" algn="l" rtl="0" eaLnBrk="1" fontAlgn="base" hangingPunct="1">
        <a:spcBef>
          <a:spcPts val="300"/>
        </a:spcBef>
        <a:spcAft>
          <a:spcPct val="0"/>
        </a:spcAft>
        <a:buClr>
          <a:schemeClr val="tx1"/>
        </a:buClr>
        <a:buFont typeface="Calibri" pitchFamily="34" charset="0"/>
        <a:buChar char="‒"/>
        <a:defRPr sz="120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Tensile</a:t>
            </a:r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 26, 2016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D0ACE-4479-4E08-9BF8-1D1375417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PARAMETERS AFFECT GPU PERFORMANCE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52056E-BEB6-4F0B-906E-29A8810DC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38" y="1897142"/>
            <a:ext cx="8594725" cy="390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87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848EF-9AF0-40B5-A501-100063D2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N-Dimensional Tensor Contractions </a:t>
            </a:r>
            <a:r>
              <a:rPr lang="zh-CN" altLang="en-US" b="1" dirty="0"/>
              <a:t>映射到</a:t>
            </a:r>
            <a:r>
              <a:rPr lang="en-US" b="1" dirty="0"/>
              <a:t> Finite-Dimensional GPU Kernels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B83E7-CAEF-4EB5-98E0-B66B6CF5F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68" y="1003934"/>
            <a:ext cx="8595360" cy="4937760"/>
          </a:xfrm>
        </p:spPr>
        <p:txBody>
          <a:bodyPr/>
          <a:lstStyle/>
          <a:p>
            <a:r>
              <a:rPr lang="en-US" b="1" dirty="0"/>
              <a:t>How N-Dimensional Tensor Contractions Are Mapped to Finite-Dimensional GPU Kernels</a:t>
            </a:r>
          </a:p>
          <a:p>
            <a:pPr lvl="1"/>
            <a:r>
              <a:rPr lang="zh-CN" altLang="en-US" dirty="0"/>
              <a:t>传统</a:t>
            </a:r>
            <a:r>
              <a:rPr lang="en-US" altLang="zh-CN" dirty="0"/>
              <a:t>GEMM:  2</a:t>
            </a:r>
            <a:r>
              <a:rPr lang="zh-CN" altLang="en-US" dirty="0"/>
              <a:t>维输出</a:t>
            </a:r>
            <a:r>
              <a:rPr lang="en-US" altLang="zh-CN" dirty="0"/>
              <a:t>C[</a:t>
            </a:r>
            <a:r>
              <a:rPr lang="en-US" altLang="zh-CN" dirty="0" err="1"/>
              <a:t>i,j</a:t>
            </a:r>
            <a:r>
              <a:rPr lang="en-US" altLang="zh-CN" dirty="0"/>
              <a:t>], </a:t>
            </a:r>
            <a:r>
              <a:rPr lang="zh-CN" altLang="en-US" dirty="0"/>
              <a:t>启动</a:t>
            </a:r>
            <a:r>
              <a:rPr lang="en-US" altLang="zh-CN" dirty="0"/>
              <a:t>2</a:t>
            </a:r>
            <a:r>
              <a:rPr lang="zh-CN" altLang="en-US" dirty="0"/>
              <a:t>维</a:t>
            </a:r>
            <a:r>
              <a:rPr lang="en-US" altLang="zh-CN" dirty="0"/>
              <a:t>Workgroups. </a:t>
            </a:r>
            <a:r>
              <a:rPr lang="zh-CN" altLang="en-US" dirty="0"/>
              <a:t>每个</a:t>
            </a:r>
            <a:r>
              <a:rPr lang="en-US" altLang="zh-CN" dirty="0"/>
              <a:t>workgroup</a:t>
            </a:r>
            <a:r>
              <a:rPr lang="zh-CN" altLang="en-US" dirty="0"/>
              <a:t>也是两维；一维的</a:t>
            </a:r>
            <a:r>
              <a:rPr lang="en-US" altLang="zh-CN" dirty="0"/>
              <a:t>summation</a:t>
            </a:r>
            <a:r>
              <a:rPr lang="zh-CN" altLang="en-US" dirty="0"/>
              <a:t>在</a:t>
            </a:r>
            <a:r>
              <a:rPr lang="en-US" altLang="zh-CN" dirty="0"/>
              <a:t>kernel</a:t>
            </a:r>
            <a:r>
              <a:rPr lang="zh-CN" altLang="en-US" dirty="0"/>
              <a:t>的</a:t>
            </a:r>
            <a:r>
              <a:rPr lang="en-US" altLang="zh-CN" dirty="0"/>
              <a:t>body</a:t>
            </a:r>
            <a:r>
              <a:rPr lang="zh-CN" altLang="en-US" dirty="0"/>
              <a:t>的</a:t>
            </a:r>
            <a:r>
              <a:rPr lang="en-US" altLang="zh-CN" dirty="0"/>
              <a:t>loop</a:t>
            </a:r>
            <a:r>
              <a:rPr lang="zh-CN" altLang="en-US" dirty="0"/>
              <a:t>中。</a:t>
            </a:r>
            <a:endParaRPr lang="en-US" altLang="zh-CN" dirty="0"/>
          </a:p>
          <a:p>
            <a:r>
              <a:rPr lang="en-US" b="1" dirty="0"/>
              <a:t>Special Dimensions: D0, D1 and DU</a:t>
            </a:r>
          </a:p>
          <a:p>
            <a:pPr lvl="1"/>
            <a:r>
              <a:rPr lang="en-US" dirty="0"/>
              <a:t>D0 and D1 are the free indices of A and B (one belongs to A and one to B) which have the shortest strides.</a:t>
            </a:r>
          </a:p>
          <a:p>
            <a:pPr lvl="1"/>
            <a:r>
              <a:rPr lang="en-US" dirty="0"/>
              <a:t>DU represents the summation index with the shortest combined stride (stride in A + stride in B); </a:t>
            </a:r>
          </a:p>
          <a:p>
            <a:pPr lvl="1"/>
            <a:r>
              <a:rPr lang="en-US" dirty="0"/>
              <a:t>There can be multiple summation indices (i.e. embedded loops) and DU will be iterated over in the inner most loop.</a:t>
            </a:r>
          </a:p>
          <a:p>
            <a:r>
              <a:rPr lang="en-US" b="1" dirty="0"/>
              <a:t>GPU Kernel Dimension</a:t>
            </a:r>
          </a:p>
          <a:p>
            <a:pPr lvl="1"/>
            <a:r>
              <a:rPr lang="en-US" dirty="0"/>
              <a:t>Tensile assigns D0 to be dimension-0 of the work-group and work-item grid; it assigns D1 to be dimension-1 of the work-group and work-item grids</a:t>
            </a:r>
          </a:p>
          <a:p>
            <a:pPr lvl="1"/>
            <a:r>
              <a:rPr lang="en-US" dirty="0"/>
              <a:t>All other free or batch dimensions are flattened down into the final dimension-2 of the work-group and work-item grids</a:t>
            </a:r>
          </a:p>
        </p:txBody>
      </p:sp>
    </p:spTree>
    <p:extLst>
      <p:ext uri="{BB962C8B-B14F-4D97-AF65-F5344CB8AC3E}">
        <p14:creationId xmlns:p14="http://schemas.microsoft.com/office/powerpoint/2010/main" val="1939510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8C725-6F79-49FB-B294-9FE3D9263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Type Parameters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8462F-4557-4E35-B169-1E382B22D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68" y="1198244"/>
            <a:ext cx="8595360" cy="4937760"/>
          </a:xfrm>
        </p:spPr>
        <p:txBody>
          <a:bodyPr/>
          <a:lstStyle/>
          <a:p>
            <a:r>
              <a:rPr lang="en-US" sz="1800" b="1" dirty="0" err="1"/>
              <a:t>OperationType</a:t>
            </a:r>
            <a:r>
              <a:rPr lang="en-US" sz="1800" b="1" dirty="0"/>
              <a:t>:</a:t>
            </a:r>
            <a:r>
              <a:rPr lang="en-US" sz="1800" dirty="0"/>
              <a:t> GEMM or </a:t>
            </a:r>
            <a:r>
              <a:rPr lang="en-US" sz="1800" dirty="0" err="1"/>
              <a:t>TensorContraction</a:t>
            </a:r>
            <a:r>
              <a:rPr lang="en-US" sz="1800" dirty="0"/>
              <a:t>.</a:t>
            </a:r>
          </a:p>
          <a:p>
            <a:pPr lvl="1"/>
            <a:r>
              <a:rPr lang="en-US" sz="1600" b="1" dirty="0" err="1"/>
              <a:t>DataType</a:t>
            </a:r>
            <a:r>
              <a:rPr lang="en-US" sz="1600" b="1" dirty="0"/>
              <a:t>:</a:t>
            </a:r>
            <a:r>
              <a:rPr lang="en-US" sz="1600" dirty="0"/>
              <a:t> s, d, c, z, h</a:t>
            </a:r>
          </a:p>
          <a:p>
            <a:pPr lvl="1"/>
            <a:r>
              <a:rPr lang="en-US" sz="1600" b="1" dirty="0" err="1"/>
              <a:t>UseBeta</a:t>
            </a:r>
            <a:r>
              <a:rPr lang="en-US" sz="1600" b="1" dirty="0"/>
              <a:t>:</a:t>
            </a:r>
            <a:r>
              <a:rPr lang="en-US" sz="1600" dirty="0"/>
              <a:t> False means library/solutions/kernel won't accept a beta parameter; thus beta=0.</a:t>
            </a:r>
          </a:p>
          <a:p>
            <a:pPr lvl="1"/>
            <a:r>
              <a:rPr lang="en-US" sz="1600" b="1" dirty="0" err="1"/>
              <a:t>UseInitialStrides</a:t>
            </a:r>
            <a:r>
              <a:rPr lang="en-US" sz="1600" b="1" dirty="0"/>
              <a:t>:</a:t>
            </a:r>
            <a:r>
              <a:rPr lang="en-US" sz="1600" dirty="0"/>
              <a:t> False means data is contiguous in memory.</a:t>
            </a:r>
          </a:p>
          <a:p>
            <a:pPr lvl="1"/>
            <a:r>
              <a:rPr lang="en-US" sz="1600" b="1" dirty="0" err="1"/>
              <a:t>HighPrecisionAccumulate</a:t>
            </a:r>
            <a:r>
              <a:rPr lang="en-US" sz="1600" b="1" dirty="0"/>
              <a:t>:</a:t>
            </a:r>
            <a:r>
              <a:rPr lang="en-US" sz="1600" dirty="0"/>
              <a:t> For </a:t>
            </a:r>
            <a:r>
              <a:rPr lang="en-US" sz="1600" dirty="0" err="1"/>
              <a:t>tmpC</a:t>
            </a:r>
            <a:r>
              <a:rPr lang="en-US" sz="1600" dirty="0"/>
              <a:t> += a*b, use twice the precision for </a:t>
            </a:r>
            <a:r>
              <a:rPr lang="en-US" sz="1600" dirty="0" err="1"/>
              <a:t>tmpC</a:t>
            </a:r>
            <a:r>
              <a:rPr lang="en-US" sz="1600" dirty="0"/>
              <a:t> as for </a:t>
            </a:r>
            <a:r>
              <a:rPr lang="en-US" sz="1600" dirty="0" err="1"/>
              <a:t>DataType</a:t>
            </a:r>
            <a:r>
              <a:rPr lang="en-US" sz="1600" dirty="0"/>
              <a:t>. Not yet implemented.</a:t>
            </a:r>
          </a:p>
          <a:p>
            <a:pPr lvl="1"/>
            <a:r>
              <a:rPr lang="en-US" sz="1600" b="1" dirty="0" err="1"/>
              <a:t>ComplexConjugateA</a:t>
            </a:r>
            <a:r>
              <a:rPr lang="en-US" sz="1600" b="1" dirty="0"/>
              <a:t>:</a:t>
            </a:r>
            <a:r>
              <a:rPr lang="en-US" sz="1600" dirty="0"/>
              <a:t> True or False; ignored for real precision.</a:t>
            </a:r>
          </a:p>
          <a:p>
            <a:pPr lvl="1"/>
            <a:r>
              <a:rPr lang="en-US" sz="1600" b="1" dirty="0" err="1"/>
              <a:t>ComplexConjugateB</a:t>
            </a:r>
            <a:r>
              <a:rPr lang="en-US" sz="1600" b="1" dirty="0"/>
              <a:t>:</a:t>
            </a:r>
            <a:r>
              <a:rPr lang="en-US" sz="1600" dirty="0"/>
              <a:t> True or False; ignored for real precision.</a:t>
            </a:r>
          </a:p>
          <a:p>
            <a:r>
              <a:rPr lang="en-US" dirty="0"/>
              <a:t>For </a:t>
            </a:r>
            <a:r>
              <a:rPr lang="en-US" dirty="0" err="1"/>
              <a:t>OperationType</a:t>
            </a:r>
            <a:r>
              <a:rPr lang="en-US" dirty="0"/>
              <a:t>=GEMM only:</a:t>
            </a:r>
          </a:p>
          <a:p>
            <a:pPr lvl="1"/>
            <a:r>
              <a:rPr lang="en-US" sz="1600" b="1" dirty="0" err="1"/>
              <a:t>TransposeA</a:t>
            </a:r>
            <a:r>
              <a:rPr lang="en-US" sz="1600" b="1" dirty="0"/>
              <a:t>:</a:t>
            </a:r>
            <a:r>
              <a:rPr lang="en-US" sz="1600" dirty="0"/>
              <a:t> True or False.</a:t>
            </a:r>
          </a:p>
          <a:p>
            <a:pPr lvl="1"/>
            <a:r>
              <a:rPr lang="en-US" sz="1600" b="1" dirty="0" err="1"/>
              <a:t>TransposeB</a:t>
            </a:r>
            <a:r>
              <a:rPr lang="en-US" sz="1600" b="1" dirty="0"/>
              <a:t>:</a:t>
            </a:r>
            <a:r>
              <a:rPr lang="en-US" sz="1600" dirty="0"/>
              <a:t> True or False.</a:t>
            </a:r>
          </a:p>
          <a:p>
            <a:pPr lvl="1"/>
            <a:r>
              <a:rPr lang="en-US" sz="1600" b="1" dirty="0"/>
              <a:t>Batched:</a:t>
            </a:r>
            <a:r>
              <a:rPr lang="en-US" sz="1600" dirty="0"/>
              <a:t> True or False.</a:t>
            </a:r>
          </a:p>
          <a:p>
            <a:r>
              <a:rPr lang="en-US" dirty="0"/>
              <a:t>For </a:t>
            </a:r>
            <a:r>
              <a:rPr lang="en-US" dirty="0" err="1"/>
              <a:t>OperationType</a:t>
            </a:r>
            <a:r>
              <a:rPr lang="en-US" dirty="0"/>
              <a:t>=</a:t>
            </a:r>
            <a:r>
              <a:rPr lang="en-US" dirty="0" err="1"/>
              <a:t>TensorContraction</a:t>
            </a:r>
            <a:r>
              <a:rPr lang="en-US" dirty="0"/>
              <a:t> only (showing batched </a:t>
            </a:r>
            <a:r>
              <a:rPr lang="en-US" dirty="0" err="1"/>
              <a:t>gemm</a:t>
            </a:r>
            <a:r>
              <a:rPr lang="en-US" dirty="0"/>
              <a:t> NT: C[</a:t>
            </a:r>
            <a:r>
              <a:rPr lang="en-US" dirty="0" err="1"/>
              <a:t>ijk</a:t>
            </a:r>
            <a:r>
              <a:rPr lang="en-US" dirty="0"/>
              <a:t>] = Sum[l] A[ilk] * B[</a:t>
            </a:r>
            <a:r>
              <a:rPr lang="en-US" dirty="0" err="1"/>
              <a:t>jlk</a:t>
            </a:r>
            <a:r>
              <a:rPr lang="en-US" dirty="0"/>
              <a:t>]):</a:t>
            </a:r>
          </a:p>
          <a:p>
            <a:pPr lvl="1"/>
            <a:r>
              <a:rPr lang="en-US" sz="1600" b="1" dirty="0" err="1"/>
              <a:t>TransposeA</a:t>
            </a:r>
            <a:r>
              <a:rPr lang="en-US" sz="1600" b="1" dirty="0"/>
              <a:t>:</a:t>
            </a:r>
            <a:r>
              <a:rPr lang="en-US" sz="1600" dirty="0"/>
              <a:t> True or False.</a:t>
            </a:r>
          </a:p>
          <a:p>
            <a:pPr lvl="1"/>
            <a:r>
              <a:rPr lang="en-US" sz="1600" b="1" dirty="0" err="1"/>
              <a:t>TransposeB</a:t>
            </a:r>
            <a:r>
              <a:rPr lang="en-US" sz="1600" b="1" dirty="0"/>
              <a:t>:</a:t>
            </a:r>
            <a:r>
              <a:rPr lang="en-US" sz="1600" dirty="0"/>
              <a:t> True or False.</a:t>
            </a:r>
          </a:p>
          <a:p>
            <a:pPr lvl="1"/>
            <a:r>
              <a:rPr lang="en-US" sz="1600" b="1" dirty="0"/>
              <a:t>Batched:</a:t>
            </a:r>
            <a:r>
              <a:rPr lang="en-US" sz="1600" dirty="0"/>
              <a:t> True or False.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603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FF113-2168-40DB-B028-63EBD2B13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Tensile benchmark config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F3ADB-701C-4F45-9C3E-8A57550CB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18" y="1920240"/>
            <a:ext cx="3657532" cy="493776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800" dirty="0" err="1"/>
              <a:t>BenchmarkProblems</a:t>
            </a:r>
            <a:r>
              <a:rPr lang="en-US" sz="1800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- # sgemm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- # Problem Type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</a:t>
            </a:r>
            <a:r>
              <a:rPr lang="en-US" sz="1800" dirty="0" err="1"/>
              <a:t>OperationType</a:t>
            </a:r>
            <a:r>
              <a:rPr lang="en-US" sz="1800" dirty="0"/>
              <a:t>: GEMM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- # Benchmark Size-Group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</a:t>
            </a:r>
            <a:r>
              <a:rPr lang="en-US" sz="1800" dirty="0" err="1"/>
              <a:t>InitialSolutionParameters</a:t>
            </a:r>
            <a:r>
              <a:rPr lang="en-US" sz="1800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  - </a:t>
            </a:r>
            <a:r>
              <a:rPr lang="en-US" sz="1800" dirty="0" err="1"/>
              <a:t>WorkGroup</a:t>
            </a:r>
            <a:r>
              <a:rPr lang="en-US" sz="1800" dirty="0"/>
              <a:t>: [ [ 16, 16, 1 ] 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  - </a:t>
            </a:r>
            <a:r>
              <a:rPr lang="en-US" sz="1800" dirty="0" err="1"/>
              <a:t>NumLoadsCoalescedA</a:t>
            </a:r>
            <a:r>
              <a:rPr lang="en-US" sz="1800" dirty="0"/>
              <a:t>: [ 1 ]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  - </a:t>
            </a:r>
            <a:r>
              <a:rPr lang="en-US" sz="1800" dirty="0" err="1"/>
              <a:t>NumLoadsCoalescedB</a:t>
            </a:r>
            <a:r>
              <a:rPr lang="en-US" sz="1800" dirty="0"/>
              <a:t>: [ 1 ]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  - </a:t>
            </a:r>
            <a:r>
              <a:rPr lang="en-US" sz="1800" dirty="0" err="1"/>
              <a:t>ThreadTile</a:t>
            </a:r>
            <a:r>
              <a:rPr lang="en-US" sz="1800" dirty="0"/>
              <a:t>: [ [ 4, 4 ] ]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</a:t>
            </a:r>
            <a:r>
              <a:rPr lang="en-US" sz="1800" dirty="0" err="1"/>
              <a:t>BenchmarkCommonParameters</a:t>
            </a:r>
            <a:r>
              <a:rPr lang="en-US" sz="1800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/>
              <a:t>        - </a:t>
            </a:r>
            <a:r>
              <a:rPr lang="en-US" sz="1800" b="1" dirty="0" err="1"/>
              <a:t>ProblemSizes</a:t>
            </a:r>
            <a:r>
              <a:rPr lang="en-US" sz="1800" b="1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    - Range: [ [512], [512], [512] 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  - </a:t>
            </a:r>
            <a:r>
              <a:rPr lang="en-US" sz="1800" dirty="0" err="1"/>
              <a:t>EdgeType</a:t>
            </a:r>
            <a:r>
              <a:rPr lang="en-US" sz="1800" dirty="0"/>
              <a:t>: ["Branch", "</a:t>
            </a:r>
            <a:r>
              <a:rPr lang="en-US" sz="1800" dirty="0" err="1"/>
              <a:t>ShiftPtr</a:t>
            </a:r>
            <a:r>
              <a:rPr lang="en-US" sz="1800" dirty="0"/>
              <a:t>"]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          </a:t>
            </a:r>
            <a:r>
              <a:rPr lang="en-US" sz="1800" dirty="0" err="1"/>
              <a:t>PrefetchGlobalRead</a:t>
            </a:r>
            <a:r>
              <a:rPr lang="en-US" sz="1800" dirty="0"/>
              <a:t>: [False, True]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14FA0F-FD95-41F9-BF2F-D1DB0D0F27B1}"/>
              </a:ext>
            </a:extLst>
          </p:cNvPr>
          <p:cNvSpPr txBox="1"/>
          <p:nvPr/>
        </p:nvSpPr>
        <p:spPr>
          <a:xfrm>
            <a:off x="1875693" y="891001"/>
            <a:ext cx="7500718" cy="923330"/>
          </a:xfrm>
          <a:prstGeom prst="rect">
            <a:avLst/>
          </a:prstGeom>
        </p:spPr>
        <p:txBody>
          <a:bodyPr wrap="square" rtlCol="0" anchor="ctr" anchorCtr="0">
            <a:spAutoFit/>
          </a:bodyPr>
          <a:lstStyle/>
          <a:p>
            <a:pPr fontAlgn="auto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FFFF"/>
              </a:buClr>
            </a:pPr>
            <a:r>
              <a:rPr lang="en-US" sz="2000" dirty="0"/>
              <a:t> </a:t>
            </a:r>
            <a:r>
              <a:rPr lang="en-US" sz="2000" dirty="0" err="1"/>
              <a:t>ProblemType</a:t>
            </a:r>
            <a:r>
              <a:rPr lang="en-US" sz="2000" dirty="0"/>
              <a:t> of C[</a:t>
            </a:r>
            <a:r>
              <a:rPr lang="en-US" sz="2000" dirty="0" err="1"/>
              <a:t>ij</a:t>
            </a:r>
            <a:r>
              <a:rPr lang="en-US" sz="2000" dirty="0"/>
              <a:t>] = Sum[k] A[</a:t>
            </a:r>
            <a:r>
              <a:rPr lang="en-US" sz="2000" dirty="0" err="1"/>
              <a:t>ik</a:t>
            </a:r>
            <a:r>
              <a:rPr lang="en-US" sz="2000" dirty="0"/>
              <a:t>]*B[</a:t>
            </a:r>
            <a:r>
              <a:rPr lang="en-US" sz="2000" dirty="0" err="1"/>
              <a:t>jk</a:t>
            </a:r>
            <a:r>
              <a:rPr lang="en-US" sz="2000" dirty="0"/>
              <a:t>], the </a:t>
            </a:r>
            <a:r>
              <a:rPr lang="en-US" sz="2000" dirty="0" err="1"/>
              <a:t>ProblemSizes</a:t>
            </a:r>
            <a:r>
              <a:rPr lang="en-US" sz="2000" dirty="0"/>
              <a:t> elements represent [</a:t>
            </a:r>
            <a:r>
              <a:rPr lang="en-US" sz="2000" dirty="0" err="1"/>
              <a:t>SizeI</a:t>
            </a:r>
            <a:r>
              <a:rPr lang="en-US" sz="2000" dirty="0"/>
              <a:t>, </a:t>
            </a:r>
            <a:r>
              <a:rPr lang="en-US" sz="2000" dirty="0" err="1"/>
              <a:t>SizeJ</a:t>
            </a:r>
            <a:r>
              <a:rPr lang="en-US" sz="2000" dirty="0"/>
              <a:t>, </a:t>
            </a:r>
            <a:r>
              <a:rPr lang="en-US" sz="2000" dirty="0" err="1"/>
              <a:t>SizeK</a:t>
            </a:r>
            <a:r>
              <a:rPr lang="en-US" sz="2000" dirty="0"/>
              <a:t>]. For each index, there are 5 ways of specifying the sizes of that index: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MS PGothic" pitchFamily="34" charset="-128"/>
              <a:cs typeface="+mn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45C3F4A-606C-49D4-B0BC-518045A47543}"/>
              </a:ext>
            </a:extLst>
          </p:cNvPr>
          <p:cNvSpPr txBox="1">
            <a:spLocks/>
          </p:cNvSpPr>
          <p:nvPr/>
        </p:nvSpPr>
        <p:spPr bwMode="auto">
          <a:xfrm>
            <a:off x="4107248" y="1896940"/>
            <a:ext cx="5128192" cy="4937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Wingdings 3" pitchFamily="18" charset="2"/>
              <a:buChar char=""/>
              <a:defRPr sz="20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547688" indent="-180975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Font typeface="Calibri" pitchFamily="34" charset="0"/>
              <a:buChar char="‒"/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indent="-168275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Font typeface="Calibri" pitchFamily="34" charset="0"/>
              <a:buChar char="‒"/>
              <a:defRPr sz="16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indent="-182563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Font typeface="Calibri" pitchFamily="34" charset="0"/>
              <a:buChar char="‒"/>
              <a:defRPr sz="12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644650" indent="-163513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Font typeface="Calibri" pitchFamily="34" charset="0"/>
              <a:buChar char="‒"/>
              <a:defRPr sz="12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/>
              <a:t>[1968]</a:t>
            </a:r>
          </a:p>
          <a:p>
            <a:pPr marL="1028700" lvl="2" indent="-457200"/>
            <a:r>
              <a:rPr lang="en-US" dirty="0"/>
              <a:t>Benchmark only size 1968; n = 1.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[16, 1920]</a:t>
            </a:r>
          </a:p>
          <a:p>
            <a:pPr marL="1028700" lvl="2" indent="-457200"/>
            <a:r>
              <a:rPr lang="en-US" dirty="0"/>
              <a:t>Benchmark sizes 16 to 1968 using the default step size (=16); n = 123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[16, 32, 1968]</a:t>
            </a:r>
          </a:p>
          <a:p>
            <a:pPr marL="1028700" lvl="2" indent="-457200"/>
            <a:r>
              <a:rPr lang="en-US" dirty="0"/>
              <a:t>Benchmark sizes 16 to 1968 using a step size of 32; n = 61</a:t>
            </a:r>
          </a:p>
          <a:p>
            <a:pPr marL="1028700" lvl="2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5593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972A2-2E92-4E75-8675-B2605C8F7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80AEE7-E4B3-463F-B749-84A5EB732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38" y="1548633"/>
            <a:ext cx="8594725" cy="460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319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34FD5-1BC7-440C-BB90-31D464A9D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EXPERIMENTS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7B02E7-7975-4C6A-9556-269C05F244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053" y="1847214"/>
            <a:ext cx="677227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463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E77B1-CEA9-481B-9669-4EB1679A9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80FA67-D646-4C2B-A1D9-42DF18F1A7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72736"/>
            <a:ext cx="9235440" cy="537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487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B36A1-B1D2-445B-AB20-8E4409D62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Winners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1A971D-85AB-4825-8C48-0A487449F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56268"/>
            <a:ext cx="9144000" cy="547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924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57529-8023-4F1B-9775-C02FA69C5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67A3D-209E-4FDB-BBBA-28420700F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GEMM API encapsulates trillion of problems. All behave differently on GPUs</a:t>
            </a:r>
          </a:p>
          <a:p>
            <a:pPr lvl="1"/>
            <a:r>
              <a:rPr lang="en-US" dirty="0"/>
              <a:t>Precisions, Transpose A, Transpose B, M, N, K, </a:t>
            </a:r>
            <a:r>
              <a:rPr lang="en-US" dirty="0" err="1"/>
              <a:t>Strikdes</a:t>
            </a:r>
            <a:endParaRPr lang="en-US" dirty="0"/>
          </a:p>
          <a:p>
            <a:r>
              <a:rPr lang="en-US" dirty="0"/>
              <a:t>Many problem types behave similar to GEMM</a:t>
            </a:r>
          </a:p>
          <a:p>
            <a:pPr lvl="1"/>
            <a:r>
              <a:rPr lang="en-US" dirty="0"/>
              <a:t>𝐶</a:t>
            </a:r>
            <a:r>
              <a:rPr lang="en-US" sz="1400" dirty="0"/>
              <a:t>𝑖𝑗 </a:t>
            </a:r>
            <a:r>
              <a:rPr lang="en-US" dirty="0"/>
              <a:t>= </a:t>
            </a:r>
            <a:r>
              <a:rPr lang="en-US" sz="1400" dirty="0"/>
              <a:t>𝑘 </a:t>
            </a:r>
            <a:r>
              <a:rPr lang="en-US" dirty="0"/>
              <a:t>𝐴</a:t>
            </a:r>
            <a:r>
              <a:rPr lang="en-US" sz="1400" dirty="0"/>
              <a:t>𝑖𝑘 </a:t>
            </a:r>
            <a:r>
              <a:rPr lang="en-US" dirty="0"/>
              <a:t>∗ 𝐵</a:t>
            </a:r>
            <a:r>
              <a:rPr lang="en-US" sz="1400" dirty="0"/>
              <a:t>𝑘𝑗 </a:t>
            </a:r>
            <a:r>
              <a:rPr lang="en-US" dirty="0"/>
              <a:t>(</a:t>
            </a:r>
            <a:r>
              <a:rPr lang="en-US" dirty="0" err="1"/>
              <a:t>gemm</a:t>
            </a:r>
            <a:r>
              <a:rPr lang="en-US" dirty="0"/>
              <a:t> NN) </a:t>
            </a:r>
          </a:p>
          <a:p>
            <a:pPr lvl="1"/>
            <a:r>
              <a:rPr lang="en-US" dirty="0"/>
              <a:t>𝐶</a:t>
            </a:r>
            <a:r>
              <a:rPr lang="en-US" sz="1400" dirty="0"/>
              <a:t>𝑖𝑗𝑘 </a:t>
            </a:r>
            <a:r>
              <a:rPr lang="en-US" dirty="0"/>
              <a:t>= </a:t>
            </a:r>
            <a:r>
              <a:rPr lang="en-US" sz="1400" dirty="0"/>
              <a:t>𝑙 </a:t>
            </a:r>
            <a:r>
              <a:rPr lang="en-US" dirty="0"/>
              <a:t>𝐴</a:t>
            </a:r>
            <a:r>
              <a:rPr lang="en-US" sz="1400" dirty="0"/>
              <a:t>𝑖𝑙𝑘 </a:t>
            </a:r>
            <a:r>
              <a:rPr lang="en-US" dirty="0"/>
              <a:t>∗ 𝐵</a:t>
            </a:r>
            <a:r>
              <a:rPr lang="en-US" sz="1400" dirty="0"/>
              <a:t>𝑗𝑙𝑘 </a:t>
            </a:r>
            <a:r>
              <a:rPr lang="en-US" dirty="0"/>
              <a:t>(batched </a:t>
            </a:r>
            <a:r>
              <a:rPr lang="en-US" dirty="0" err="1"/>
              <a:t>gemm</a:t>
            </a:r>
            <a:r>
              <a:rPr lang="en-US" dirty="0"/>
              <a:t> NT) </a:t>
            </a:r>
          </a:p>
          <a:p>
            <a:pPr lvl="1"/>
            <a:r>
              <a:rPr lang="en-US" dirty="0"/>
              <a:t>𝐶</a:t>
            </a:r>
            <a:r>
              <a:rPr lang="en-US" sz="1400" dirty="0"/>
              <a:t>𝑖𝑗𝑘 </a:t>
            </a:r>
            <a:r>
              <a:rPr lang="en-US" dirty="0"/>
              <a:t>= </a:t>
            </a:r>
            <a:r>
              <a:rPr lang="en-US" sz="1400" dirty="0"/>
              <a:t>𝑙𝑚𝑛 </a:t>
            </a:r>
            <a:r>
              <a:rPr lang="en-US" dirty="0"/>
              <a:t>𝐴</a:t>
            </a:r>
            <a:r>
              <a:rPr lang="en-US" sz="1400" dirty="0"/>
              <a:t>𝑖𝑙𝑚𝑛𝑘 </a:t>
            </a:r>
            <a:r>
              <a:rPr lang="en-US" dirty="0"/>
              <a:t>∗ 𝐵</a:t>
            </a:r>
            <a:r>
              <a:rPr lang="en-US" sz="1400" dirty="0"/>
              <a:t>𝑗𝑙𝑚𝑛𝑘 </a:t>
            </a:r>
            <a:r>
              <a:rPr lang="en-US" dirty="0"/>
              <a:t>(batched </a:t>
            </a:r>
            <a:r>
              <a:rPr lang="en-US" dirty="0" err="1"/>
              <a:t>gemm</a:t>
            </a:r>
            <a:r>
              <a:rPr lang="en-US" dirty="0"/>
              <a:t> w/ 3D summation) </a:t>
            </a:r>
          </a:p>
          <a:p>
            <a:pPr lvl="1"/>
            <a:r>
              <a:rPr lang="en-US" dirty="0"/>
              <a:t>𝐶</a:t>
            </a:r>
            <a:r>
              <a:rPr lang="en-US" sz="1400" dirty="0"/>
              <a:t>𝑖𝑗𝑘 </a:t>
            </a:r>
            <a:r>
              <a:rPr lang="en-US" dirty="0"/>
              <a:t>= </a:t>
            </a:r>
            <a:r>
              <a:rPr lang="en-US" sz="1400" dirty="0"/>
              <a:t>𝑙𝑚𝑛 </a:t>
            </a:r>
            <a:r>
              <a:rPr lang="en-US" dirty="0"/>
              <a:t>𝐴</a:t>
            </a:r>
            <a:r>
              <a:rPr lang="en-US" sz="1400" dirty="0"/>
              <a:t>𝑖𝑛𝑙𝑘𝑚 </a:t>
            </a:r>
            <a:r>
              <a:rPr lang="en-US" dirty="0"/>
              <a:t>∗ 𝐵</a:t>
            </a:r>
            <a:r>
              <a:rPr lang="en-US" sz="1400" dirty="0"/>
              <a:t>𝑚𝑗𝑙𝑘𝑛 </a:t>
            </a:r>
            <a:r>
              <a:rPr lang="en-US" dirty="0"/>
              <a:t>(batched </a:t>
            </a:r>
            <a:r>
              <a:rPr lang="en-US" dirty="0" err="1"/>
              <a:t>gemm</a:t>
            </a:r>
            <a:r>
              <a:rPr lang="en-US" dirty="0"/>
              <a:t> w/ 3D summation different data layout)</a:t>
            </a:r>
          </a:p>
          <a:p>
            <a:r>
              <a:rPr lang="en-US" dirty="0"/>
              <a:t>Goal: auto-generate kernels which achieve peak performance </a:t>
            </a:r>
          </a:p>
          <a:p>
            <a:pPr lvl="1"/>
            <a:r>
              <a:rPr lang="en-US" dirty="0"/>
              <a:t>For all problem types. </a:t>
            </a:r>
          </a:p>
          <a:p>
            <a:pPr lvl="1"/>
            <a:r>
              <a:rPr lang="en-US" dirty="0"/>
              <a:t>For all problem sizes. </a:t>
            </a:r>
          </a:p>
          <a:p>
            <a:pPr lvl="1"/>
            <a:r>
              <a:rPr lang="en-US" dirty="0"/>
              <a:t>On all GPUs. </a:t>
            </a:r>
          </a:p>
          <a:p>
            <a:pPr lvl="1"/>
            <a:r>
              <a:rPr lang="en-US" dirty="0"/>
              <a:t>Multiple languages: OpenCL, HIP, Assembly.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455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BC9F7-F76C-4FD3-8759-07C8C48A0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zh-CN" altLang="en-US" dirty="0"/>
              <a:t>术语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383F1-5B7A-4CF0-AE27-A87B99CEA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68" y="1155981"/>
            <a:ext cx="8595360" cy="4937760"/>
          </a:xfrm>
        </p:spPr>
        <p:txBody>
          <a:bodyPr/>
          <a:lstStyle/>
          <a:p>
            <a:r>
              <a:rPr lang="en-US" dirty="0"/>
              <a:t>example problem</a:t>
            </a:r>
          </a:p>
          <a:p>
            <a:pPr marL="571500" lvl="2" indent="0">
              <a:spcBef>
                <a:spcPts val="0"/>
              </a:spcBef>
              <a:buNone/>
            </a:pPr>
            <a:r>
              <a:rPr lang="en-US" sz="1100" dirty="0"/>
              <a:t>C[</a:t>
            </a:r>
            <a:r>
              <a:rPr lang="en-US" sz="1100" dirty="0" err="1"/>
              <a:t>i,j</a:t>
            </a:r>
            <a:r>
              <a:rPr lang="en-US" sz="1100" dirty="0"/>
              <a:t>] = Sum[k] A[</a:t>
            </a:r>
            <a:r>
              <a:rPr lang="en-US" sz="1100" dirty="0" err="1"/>
              <a:t>i,k</a:t>
            </a:r>
            <a:r>
              <a:rPr lang="en-US" sz="1100" dirty="0"/>
              <a:t>] * B[</a:t>
            </a:r>
            <a:r>
              <a:rPr lang="en-US" sz="1100" dirty="0" err="1"/>
              <a:t>k,j</a:t>
            </a:r>
            <a:r>
              <a:rPr lang="en-US" sz="1100" dirty="0"/>
              <a:t>] 	(GEMM; 2 free indices and 1 summation index)</a:t>
            </a:r>
          </a:p>
          <a:p>
            <a:pPr marL="571500" lvl="2" indent="0">
              <a:spcBef>
                <a:spcPts val="0"/>
              </a:spcBef>
              <a:buNone/>
            </a:pPr>
            <a:r>
              <a:rPr lang="en-US" sz="1100" dirty="0"/>
              <a:t>C[</a:t>
            </a:r>
            <a:r>
              <a:rPr lang="en-US" sz="1100" dirty="0" err="1"/>
              <a:t>i,j,k</a:t>
            </a:r>
            <a:r>
              <a:rPr lang="en-US" sz="1100" dirty="0"/>
              <a:t>] = Sum[l] A[</a:t>
            </a:r>
            <a:r>
              <a:rPr lang="en-US" sz="1100" dirty="0" err="1"/>
              <a:t>i,l,k</a:t>
            </a:r>
            <a:r>
              <a:rPr lang="en-US" sz="1100" dirty="0"/>
              <a:t>] * B[</a:t>
            </a:r>
            <a:r>
              <a:rPr lang="en-US" sz="1100" dirty="0" err="1"/>
              <a:t>l,j,k</a:t>
            </a:r>
            <a:r>
              <a:rPr lang="en-US" sz="1100" dirty="0"/>
              <a:t>] 	(batched-GEMM; 2 free indices, 1 batched index and 1 summation index)</a:t>
            </a:r>
          </a:p>
          <a:p>
            <a:pPr marL="571500" lvl="2" indent="0">
              <a:spcBef>
                <a:spcPts val="0"/>
              </a:spcBef>
              <a:buNone/>
            </a:pPr>
            <a:r>
              <a:rPr lang="en-US" sz="1100" dirty="0"/>
              <a:t>C[</a:t>
            </a:r>
            <a:r>
              <a:rPr lang="en-US" sz="1100" dirty="0" err="1"/>
              <a:t>i,j</a:t>
            </a:r>
            <a:r>
              <a:rPr lang="en-US" sz="1100" dirty="0"/>
              <a:t>] = Sum[</a:t>
            </a:r>
            <a:r>
              <a:rPr lang="en-US" sz="1100" dirty="0" err="1"/>
              <a:t>k,l</a:t>
            </a:r>
            <a:r>
              <a:rPr lang="en-US" sz="1100" dirty="0"/>
              <a:t>] A[</a:t>
            </a:r>
            <a:r>
              <a:rPr lang="en-US" sz="1100" dirty="0" err="1"/>
              <a:t>i,k,l</a:t>
            </a:r>
            <a:r>
              <a:rPr lang="en-US" sz="1100" dirty="0"/>
              <a:t>] * B[</a:t>
            </a:r>
            <a:r>
              <a:rPr lang="en-US" sz="1100" dirty="0" err="1"/>
              <a:t>j,l,k</a:t>
            </a:r>
            <a:r>
              <a:rPr lang="en-US" sz="1100" dirty="0"/>
              <a:t>] 	(2D summation)</a:t>
            </a:r>
          </a:p>
          <a:p>
            <a:pPr marL="571500" lvl="2" indent="0">
              <a:spcBef>
                <a:spcPts val="0"/>
              </a:spcBef>
              <a:buNone/>
            </a:pPr>
            <a:r>
              <a:rPr lang="en-US" sz="1100" dirty="0"/>
              <a:t>C[</a:t>
            </a:r>
            <a:r>
              <a:rPr lang="en-US" sz="1100" dirty="0" err="1"/>
              <a:t>i,j,k,l,m</a:t>
            </a:r>
            <a:r>
              <a:rPr lang="en-US" sz="1100" dirty="0"/>
              <a:t>] = Sum[n] A[</a:t>
            </a:r>
            <a:r>
              <a:rPr lang="en-US" sz="1100" dirty="0" err="1"/>
              <a:t>i,k,m,l,n</a:t>
            </a:r>
            <a:r>
              <a:rPr lang="en-US" sz="1100" dirty="0"/>
              <a:t>] * B[</a:t>
            </a:r>
            <a:r>
              <a:rPr lang="en-US" sz="1100" dirty="0" err="1"/>
              <a:t>j,k,l,n,m</a:t>
            </a:r>
            <a:r>
              <a:rPr lang="en-US" sz="1100" dirty="0"/>
              <a:t>] 	(GEMM with 3 batched indices)</a:t>
            </a:r>
          </a:p>
          <a:p>
            <a:pPr marL="571500" lvl="2" indent="0">
              <a:spcBef>
                <a:spcPts val="0"/>
              </a:spcBef>
              <a:buNone/>
            </a:pPr>
            <a:r>
              <a:rPr lang="en-US" sz="1100" dirty="0"/>
              <a:t>C[</a:t>
            </a:r>
            <a:r>
              <a:rPr lang="en-US" sz="1100" dirty="0" err="1"/>
              <a:t>i,j,k,l,m</a:t>
            </a:r>
            <a:r>
              <a:rPr lang="en-US" sz="1100" dirty="0"/>
              <a:t>] = Sum[</a:t>
            </a:r>
            <a:r>
              <a:rPr lang="en-US" sz="1100" dirty="0" err="1"/>
              <a:t>n,o</a:t>
            </a:r>
            <a:r>
              <a:rPr lang="en-US" sz="1100" dirty="0"/>
              <a:t>] A[</a:t>
            </a:r>
            <a:r>
              <a:rPr lang="en-US" sz="1100" dirty="0" err="1"/>
              <a:t>i,k,m,o,n</a:t>
            </a:r>
            <a:r>
              <a:rPr lang="en-US" sz="1100" dirty="0"/>
              <a:t>] * B[</a:t>
            </a:r>
            <a:r>
              <a:rPr lang="en-US" sz="1100" dirty="0" err="1"/>
              <a:t>j,m,l,n,o</a:t>
            </a:r>
            <a:r>
              <a:rPr lang="en-US" sz="1100" dirty="0"/>
              <a:t>] 	(4 free indices, 2 summation indices and 1 batched index)</a:t>
            </a:r>
          </a:p>
          <a:p>
            <a:pPr marL="571500" lvl="2" indent="0">
              <a:spcBef>
                <a:spcPts val="0"/>
              </a:spcBef>
              <a:buNone/>
            </a:pPr>
            <a:r>
              <a:rPr lang="en-US" sz="1100" dirty="0"/>
              <a:t>C[</a:t>
            </a:r>
            <a:r>
              <a:rPr lang="en-US" sz="1100" dirty="0" err="1"/>
              <a:t>i,j,k,l</a:t>
            </a:r>
            <a:r>
              <a:rPr lang="en-US" sz="1100" dirty="0"/>
              <a:t>] = Sum[</a:t>
            </a:r>
            <a:r>
              <a:rPr lang="en-US" sz="1100" dirty="0" err="1"/>
              <a:t>m,n</a:t>
            </a:r>
            <a:r>
              <a:rPr lang="en-US" sz="1100" dirty="0"/>
              <a:t>] A[</a:t>
            </a:r>
            <a:r>
              <a:rPr lang="en-US" sz="1100" dirty="0" err="1"/>
              <a:t>i,j,m,n,l</a:t>
            </a:r>
            <a:r>
              <a:rPr lang="en-US" sz="1100" dirty="0"/>
              <a:t>] * B[</a:t>
            </a:r>
            <a:r>
              <a:rPr lang="en-US" sz="1100" dirty="0" err="1"/>
              <a:t>m,n,k,j,l</a:t>
            </a:r>
            <a:r>
              <a:rPr lang="en-US" sz="1100" dirty="0"/>
              <a:t>] 	(batched image convolution mapped to 7D tensor contraction)</a:t>
            </a:r>
          </a:p>
          <a:p>
            <a:r>
              <a:rPr lang="en-US" altLang="zh-CN" dirty="0"/>
              <a:t>Free</a:t>
            </a:r>
            <a:r>
              <a:rPr lang="zh-CN" altLang="en-US" dirty="0"/>
              <a:t> </a:t>
            </a:r>
            <a:r>
              <a:rPr lang="en-US" altLang="zh-CN" dirty="0"/>
              <a:t>indices</a:t>
            </a:r>
          </a:p>
          <a:p>
            <a:pPr lvl="1"/>
            <a:r>
              <a:rPr lang="en-US" altLang="zh-CN" dirty="0"/>
              <a:t>Tensor C</a:t>
            </a:r>
            <a:r>
              <a:rPr lang="zh-CN" altLang="en-US" dirty="0"/>
              <a:t>的</a:t>
            </a:r>
            <a:r>
              <a:rPr lang="en-US" altLang="zh-CN" dirty="0"/>
              <a:t>indices, </a:t>
            </a:r>
            <a:r>
              <a:rPr lang="zh-CN" altLang="en-US" dirty="0"/>
              <a:t>成对出现，分别来源于</a:t>
            </a:r>
            <a:r>
              <a:rPr lang="en-US" altLang="zh-CN" dirty="0"/>
              <a:t>tensor A</a:t>
            </a:r>
            <a:r>
              <a:rPr lang="zh-CN" altLang="en-US" dirty="0"/>
              <a:t>和</a:t>
            </a:r>
            <a:r>
              <a:rPr lang="en-US" altLang="zh-CN" dirty="0"/>
              <a:t>tensor B</a:t>
            </a:r>
          </a:p>
          <a:p>
            <a:pPr lvl="1"/>
            <a:r>
              <a:rPr lang="zh-CN" altLang="en-US" dirty="0"/>
              <a:t>比如</a:t>
            </a:r>
            <a:r>
              <a:rPr lang="en-US" altLang="zh-CN" dirty="0"/>
              <a:t>i/j/k/l</a:t>
            </a:r>
            <a:r>
              <a:rPr lang="zh-CN" altLang="en-US" dirty="0"/>
              <a:t>有</a:t>
            </a:r>
            <a:r>
              <a:rPr lang="en-US" altLang="zh-CN" dirty="0"/>
              <a:t>4</a:t>
            </a:r>
            <a:r>
              <a:rPr lang="zh-CN" altLang="en-US" dirty="0"/>
              <a:t>个</a:t>
            </a:r>
            <a:r>
              <a:rPr lang="en-US" altLang="zh-CN" dirty="0"/>
              <a:t> free indices, i/k</a:t>
            </a:r>
            <a:r>
              <a:rPr lang="zh-CN" altLang="en-US" dirty="0"/>
              <a:t>来源</a:t>
            </a:r>
            <a:r>
              <a:rPr lang="en-US" altLang="zh-CN" dirty="0"/>
              <a:t>A, j/l</a:t>
            </a:r>
            <a:r>
              <a:rPr lang="zh-CN" altLang="en-US" dirty="0"/>
              <a:t>来源</a:t>
            </a:r>
            <a:r>
              <a:rPr lang="en-US" altLang="zh-CN" dirty="0"/>
              <a:t>B</a:t>
            </a:r>
          </a:p>
          <a:p>
            <a:r>
              <a:rPr lang="en-US" altLang="zh-CN" dirty="0"/>
              <a:t>Batch indices</a:t>
            </a:r>
          </a:p>
          <a:p>
            <a:pPr lvl="1"/>
            <a:r>
              <a:rPr lang="en-US" altLang="zh-CN" dirty="0"/>
              <a:t>Tensor C</a:t>
            </a:r>
            <a:r>
              <a:rPr lang="zh-CN" altLang="en-US" dirty="0"/>
              <a:t>的</a:t>
            </a:r>
            <a:r>
              <a:rPr lang="en-US" altLang="zh-CN" dirty="0"/>
              <a:t>indices,  </a:t>
            </a:r>
            <a:r>
              <a:rPr lang="zh-CN" altLang="en-US" dirty="0"/>
              <a:t>来源于</a:t>
            </a:r>
            <a:r>
              <a:rPr lang="en-US" altLang="zh-CN" dirty="0"/>
              <a:t>tensor A</a:t>
            </a:r>
            <a:r>
              <a:rPr lang="zh-CN" altLang="en-US" dirty="0"/>
              <a:t>和</a:t>
            </a:r>
            <a:r>
              <a:rPr lang="en-US" altLang="zh-CN" dirty="0"/>
              <a:t>tensor B</a:t>
            </a:r>
            <a:r>
              <a:rPr lang="zh-CN" altLang="en-US" dirty="0"/>
              <a:t>共同的</a:t>
            </a:r>
            <a:r>
              <a:rPr lang="en-US" altLang="zh-CN" dirty="0"/>
              <a:t>indices</a:t>
            </a:r>
            <a:r>
              <a:rPr lang="zh-CN" altLang="en-US" dirty="0"/>
              <a:t>，比如</a:t>
            </a:r>
            <a:r>
              <a:rPr lang="en-US" altLang="zh-CN" dirty="0"/>
              <a:t>k</a:t>
            </a:r>
          </a:p>
          <a:p>
            <a:r>
              <a:rPr lang="en-US" altLang="zh-CN" dirty="0"/>
              <a:t>Bound/Summation indices</a:t>
            </a:r>
          </a:p>
          <a:p>
            <a:pPr lvl="1"/>
            <a:r>
              <a:rPr lang="zh-CN" altLang="en-US" dirty="0"/>
              <a:t>没有出现在</a:t>
            </a:r>
            <a:r>
              <a:rPr lang="en-US" altLang="zh-CN" dirty="0"/>
              <a:t>Tensor C </a:t>
            </a:r>
            <a:r>
              <a:rPr lang="zh-CN" altLang="en-US" dirty="0"/>
              <a:t>， 而出现在</a:t>
            </a:r>
            <a:r>
              <a:rPr lang="en-US" altLang="zh-CN" dirty="0"/>
              <a:t>summation symbol(Sum[k]</a:t>
            </a:r>
            <a:r>
              <a:rPr lang="zh-CN" altLang="en-US" dirty="0"/>
              <a:t>和</a:t>
            </a:r>
            <a:r>
              <a:rPr lang="en-US" altLang="zh-CN" dirty="0"/>
              <a:t>tensor A</a:t>
            </a:r>
            <a:r>
              <a:rPr lang="zh-CN" altLang="en-US" dirty="0"/>
              <a:t>和</a:t>
            </a:r>
            <a:r>
              <a:rPr lang="en-US" altLang="zh-CN" dirty="0"/>
              <a:t>tensor B)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676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D3F0A-6964-495B-AB10-E390F69DF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kernel-level </a:t>
            </a:r>
            <a:r>
              <a:rPr lang="zh-CN" altLang="en-US" dirty="0"/>
              <a:t>策略</a:t>
            </a:r>
            <a:r>
              <a:rPr lang="en-US" altLang="zh-CN" dirty="0"/>
              <a:t> -	TILING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A2806-2D4D-46DC-B3BC-B9F268677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Tiling at all memory levels to read from lower-bandwidth memory less and from higher-bandwidth memory more to prevent bandwidth from being bottleneck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0795D1-AB31-4F98-B27A-BC8EBFACA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" y="2410830"/>
            <a:ext cx="9144000" cy="372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390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DE15A-3718-4EB0-A53A-1552C9A9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Thread-tile sub-iteration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B521C9-B778-4CB9-AE89-C0597E6225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38" y="1951582"/>
            <a:ext cx="8594725" cy="379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79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0F081-E448-43F3-98AA-07FBD36EA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92932C-8CE0-4467-A2E3-B53D8AFD5C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768" y="1617400"/>
            <a:ext cx="8594725" cy="446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48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E6195-B2B7-4EEB-B93F-DAD12DE30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DB5601-F998-4E63-87E3-979A1C2BE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38" y="1595129"/>
            <a:ext cx="8594725" cy="450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693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6B4B8-6BF1-48EE-A2AE-E453DB6D9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066358-065B-47CA-92A0-23FE2BAFD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38" y="1586126"/>
            <a:ext cx="8594725" cy="452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7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22BE5-0F2B-444C-BE32-F7825BE3C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Performance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8590C-9ABD-4FC6-9FDD-DBBC30620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88" y="1381124"/>
            <a:ext cx="3856454" cy="4937760"/>
          </a:xfrm>
        </p:spPr>
        <p:txBody>
          <a:bodyPr/>
          <a:lstStyle/>
          <a:p>
            <a:r>
              <a:rPr lang="en-US" sz="1600" dirty="0"/>
              <a:t>Compute Throughput </a:t>
            </a:r>
          </a:p>
          <a:p>
            <a:pPr lvl="1"/>
            <a:r>
              <a:rPr lang="en-US" sz="1100" dirty="0"/>
              <a:t>13.1 </a:t>
            </a:r>
            <a:r>
              <a:rPr lang="en-US" sz="1100" dirty="0" err="1"/>
              <a:t>TFlops</a:t>
            </a:r>
            <a:r>
              <a:rPr lang="en-US" sz="1100" dirty="0"/>
              <a:t> = 2 (flops/cycle)*64(CUs)*64(lanes/CU)*1600MHz </a:t>
            </a:r>
          </a:p>
          <a:p>
            <a:r>
              <a:rPr lang="en-US" sz="1600" dirty="0"/>
              <a:t>Global Memory Bandwidth </a:t>
            </a:r>
          </a:p>
          <a:p>
            <a:pPr lvl="1"/>
            <a:r>
              <a:rPr lang="en-US" sz="1100" dirty="0"/>
              <a:t>480 GB/s </a:t>
            </a:r>
          </a:p>
          <a:p>
            <a:pPr lvl="1"/>
            <a:r>
              <a:rPr lang="en-US" sz="1100" dirty="0"/>
              <a:t>coalescing </a:t>
            </a:r>
          </a:p>
          <a:p>
            <a:r>
              <a:rPr lang="en-US" sz="1600" dirty="0"/>
              <a:t>Global Memory Latency </a:t>
            </a:r>
          </a:p>
          <a:p>
            <a:pPr lvl="1"/>
            <a:r>
              <a:rPr lang="en-US" sz="1100" dirty="0"/>
              <a:t>hundreds of cycles </a:t>
            </a:r>
          </a:p>
          <a:p>
            <a:pPr lvl="1"/>
            <a:r>
              <a:rPr lang="en-US" sz="1100" dirty="0"/>
              <a:t>hide using CU-occupancy or ILP </a:t>
            </a:r>
          </a:p>
          <a:p>
            <a:r>
              <a:rPr lang="en-US" sz="1600" dirty="0"/>
              <a:t>CU Occupancy </a:t>
            </a:r>
          </a:p>
          <a:p>
            <a:pPr lvl="1"/>
            <a:r>
              <a:rPr lang="en-US" sz="1100" dirty="0"/>
              <a:t>resources (VGPRs, LDS) permitting, multiple workgroups are concurrently scheduled on CU </a:t>
            </a:r>
          </a:p>
          <a:p>
            <a:r>
              <a:rPr lang="en-US" sz="1600" dirty="0"/>
              <a:t>Whole-GPU Occupancy </a:t>
            </a:r>
          </a:p>
          <a:p>
            <a:pPr lvl="1"/>
            <a:r>
              <a:rPr lang="en-US" sz="1100" dirty="0"/>
              <a:t>need enough total workgroups to fill up the GPU </a:t>
            </a:r>
          </a:p>
          <a:p>
            <a:r>
              <a:rPr lang="en-US" sz="1600" dirty="0"/>
              <a:t>Caches </a:t>
            </a:r>
          </a:p>
          <a:p>
            <a:pPr lvl="1"/>
            <a:r>
              <a:rPr lang="en-US" sz="1100" dirty="0"/>
              <a:t>L2 shared by all CUs </a:t>
            </a:r>
          </a:p>
          <a:p>
            <a:pPr lvl="1"/>
            <a:r>
              <a:rPr lang="en-US" sz="1100" dirty="0"/>
              <a:t>L1 dedicated to CU </a:t>
            </a:r>
          </a:p>
          <a:p>
            <a:r>
              <a:rPr lang="en-US" sz="1600" dirty="0"/>
              <a:t>LDS Bandwidth </a:t>
            </a:r>
          </a:p>
          <a:p>
            <a:pPr lvl="1"/>
            <a:r>
              <a:rPr lang="en-US" sz="1100" dirty="0"/>
              <a:t>TB/s 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CE5193B-C1C1-4823-BF04-B57FDBBADAB4}"/>
              </a:ext>
            </a:extLst>
          </p:cNvPr>
          <p:cNvSpPr txBox="1">
            <a:spLocks/>
          </p:cNvSpPr>
          <p:nvPr/>
        </p:nvSpPr>
        <p:spPr bwMode="auto">
          <a:xfrm>
            <a:off x="4677946" y="1381124"/>
            <a:ext cx="3856454" cy="4937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Wingdings 3" pitchFamily="18" charset="2"/>
              <a:buChar char=""/>
              <a:defRPr sz="20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547688" indent="-180975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Font typeface="Calibri" pitchFamily="34" charset="0"/>
              <a:buChar char="‒"/>
              <a:defRPr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indent="-168275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Font typeface="Calibri" pitchFamily="34" charset="0"/>
              <a:buChar char="‒"/>
              <a:defRPr sz="16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indent="-182563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Font typeface="Calibri" pitchFamily="34" charset="0"/>
              <a:buChar char="‒"/>
              <a:defRPr sz="12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4pPr>
            <a:lvl5pPr marL="1644650" indent="-163513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tx1"/>
              </a:buClr>
              <a:buFont typeface="Calibri" pitchFamily="34" charset="0"/>
              <a:buChar char="‒"/>
              <a:defRPr sz="12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LDS Latency </a:t>
            </a:r>
          </a:p>
          <a:p>
            <a:pPr lvl="1"/>
            <a:r>
              <a:rPr lang="en-US" sz="1100" dirty="0"/>
              <a:t>tens of cycles </a:t>
            </a:r>
          </a:p>
          <a:p>
            <a:pPr lvl="1"/>
            <a:r>
              <a:rPr lang="en-US" sz="1100" dirty="0"/>
              <a:t>hide using CU-occupancy or ILP </a:t>
            </a:r>
          </a:p>
          <a:p>
            <a:r>
              <a:rPr lang="en-US" sz="1600" dirty="0"/>
              <a:t>LDS Size </a:t>
            </a:r>
          </a:p>
          <a:p>
            <a:pPr lvl="1"/>
            <a:r>
              <a:rPr lang="en-US" sz="1100" dirty="0"/>
              <a:t>64 kB / CU </a:t>
            </a:r>
          </a:p>
          <a:p>
            <a:r>
              <a:rPr lang="en-US" sz="1600" dirty="0"/>
              <a:t>Instruction Divergence </a:t>
            </a:r>
          </a:p>
          <a:p>
            <a:pPr lvl="1"/>
            <a:r>
              <a:rPr lang="en-US" sz="1100" dirty="0"/>
              <a:t>all threads within workgroup do same instruction else need to compute and apply execution masks </a:t>
            </a:r>
          </a:p>
          <a:p>
            <a:r>
              <a:rPr lang="en-US" sz="1600" dirty="0"/>
              <a:t>Instruction Throughput </a:t>
            </a:r>
          </a:p>
          <a:p>
            <a:pPr lvl="1"/>
            <a:r>
              <a:rPr lang="en-US" sz="1100" dirty="0" err="1"/>
              <a:t>gemm</a:t>
            </a:r>
            <a:r>
              <a:rPr lang="en-US" sz="1100" dirty="0"/>
              <a:t> requires 2*M*N*K instructions, all extras hurt efficiency </a:t>
            </a:r>
          </a:p>
          <a:p>
            <a:pPr marL="366713" lvl="1" indent="0">
              <a:buNone/>
            </a:pPr>
            <a:r>
              <a:rPr lang="en-US" sz="1100" dirty="0"/>
              <a:t>‒   minimize instructions which don’t count </a:t>
            </a:r>
          </a:p>
          <a:p>
            <a:pPr lvl="1"/>
            <a:r>
              <a:rPr lang="en-US" sz="1100" dirty="0"/>
              <a:t>maximize dual-issuing of instructions which don’t count with instructions that do; must be from different </a:t>
            </a:r>
            <a:r>
              <a:rPr lang="en-US" sz="1100" dirty="0" err="1"/>
              <a:t>wavefronts</a:t>
            </a:r>
            <a:r>
              <a:rPr lang="en-US" sz="1100" dirty="0"/>
              <a:t> </a:t>
            </a:r>
          </a:p>
          <a:p>
            <a:pPr lvl="2"/>
            <a:r>
              <a:rPr lang="en-US" sz="900" dirty="0"/>
              <a:t>VALU, SALU, LDS, global memory, branch </a:t>
            </a:r>
          </a:p>
          <a:p>
            <a:r>
              <a:rPr lang="en-US" sz="1600" dirty="0"/>
              <a:t>Power </a:t>
            </a:r>
          </a:p>
          <a:p>
            <a:pPr lvl="1"/>
            <a:r>
              <a:rPr lang="en-US" sz="1100" dirty="0"/>
              <a:t>VALU, LDS, memory, caches </a:t>
            </a:r>
          </a:p>
          <a:p>
            <a:pPr marL="0" indent="0">
              <a:buFont typeface="Wingdings 3" pitchFamily="18" charset="2"/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37698669"/>
      </p:ext>
    </p:extLst>
  </p:cSld>
  <p:clrMapOvr>
    <a:masterClrMapping/>
  </p:clrMapOvr>
</p:sld>
</file>

<file path=ppt/theme/theme1.xml><?xml version="1.0" encoding="utf-8"?>
<a:theme xmlns:a="http://schemas.openxmlformats.org/drawingml/2006/main" name="AMD STANDARD WHT">
  <a:themeElements>
    <a:clrScheme name="Custom 7">
      <a:dk1>
        <a:sysClr val="windowText" lastClr="000000"/>
      </a:dk1>
      <a:lt1>
        <a:sysClr val="window" lastClr="FFFFFF"/>
      </a:lt1>
      <a:dk2>
        <a:srgbClr val="FFFFFF"/>
      </a:dk2>
      <a:lt2>
        <a:srgbClr val="000000"/>
      </a:lt2>
      <a:accent1>
        <a:srgbClr val="F26522"/>
      </a:accent1>
      <a:accent2>
        <a:srgbClr val="ED1C24"/>
      </a:accent2>
      <a:accent3>
        <a:srgbClr val="00AAB5"/>
      </a:accent3>
      <a:accent4>
        <a:srgbClr val="A6CE39"/>
      </a:accent4>
      <a:accent5>
        <a:srgbClr val="812990"/>
      </a:accent5>
      <a:accent6>
        <a:srgbClr val="C7C8CA"/>
      </a:accent6>
      <a:hlink>
        <a:srgbClr val="ED1C24"/>
      </a:hlink>
      <a:folHlink>
        <a:srgbClr val="C7C8C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fontAlgn="auto">
          <a:spcBef>
            <a:spcPts val="0"/>
          </a:spcBef>
          <a:spcAft>
            <a:spcPts val="0"/>
          </a:spcAft>
          <a:defRPr sz="3200" dirty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anchor="ctr" anchorCtr="0"/>
      <a:lstStyle>
        <a:defPPr marL="0" marR="0" indent="0" algn="l" defTabSz="914400" rtl="0" eaLnBrk="1" fontAlgn="auto" latinLnBrk="0" hangingPunct="1">
          <a:lnSpc>
            <a:spcPct val="90000"/>
          </a:lnSpc>
          <a:spcBef>
            <a:spcPts val="300"/>
          </a:spcBef>
          <a:spcAft>
            <a:spcPts val="300"/>
          </a:spcAft>
          <a:buClr>
            <a:srgbClr val="FFFFFF"/>
          </a:buClr>
          <a:buSzTx/>
          <a:buFont typeface="Wingdings 3" pitchFamily="18" charset="2"/>
          <a:buNone/>
          <a:tabLst/>
          <a:defRPr kumimoji="0" sz="2000" b="0" i="0" u="none" strike="noStrike" kern="1200" cap="none" spc="0" normalizeH="0" baseline="0" noProof="0" dirty="0">
            <a:ln>
              <a:noFill/>
            </a:ln>
            <a:solidFill>
              <a:schemeClr val="tx1"/>
            </a:solidFill>
            <a:effectLst/>
            <a:uLnTx/>
            <a:uFillTx/>
            <a:latin typeface="+mj-lt"/>
            <a:ea typeface="MS PGothic" pitchFamily="34" charset="-128"/>
            <a:cs typeface="+mn-c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4B1B7A46415B40BFB5FA6C8004ECA5" ma:contentTypeVersion="1" ma:contentTypeDescription="Create a new document." ma:contentTypeScope="" ma:versionID="ac3b19f409d7e963cd80e4dcd1b829f4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E853AF13-FE54-4F19-9DD0-9FF4B5EF6D1E}">
  <ds:schemaRefs>
    <ds:schemaRef ds:uri="http://purl.org/dc/dcmitype/"/>
    <ds:schemaRef ds:uri="http://purl.org/dc/elements/1.1/"/>
    <ds:schemaRef ds:uri="http://schemas.microsoft.com/sharepoint/v3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188D589D-049C-432F-8C9D-C28FFFC4F6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7E600D1-5AA9-4852-9657-88047120280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AMD STANDARD WHT</Template>
  <TotalTime>1531</TotalTime>
  <Words>645</Words>
  <Application>Microsoft Office PowerPoint</Application>
  <PresentationFormat>On-screen Show (4:3)</PresentationFormat>
  <Paragraphs>119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MS PGothic</vt:lpstr>
      <vt:lpstr>宋体</vt:lpstr>
      <vt:lpstr>Arial</vt:lpstr>
      <vt:lpstr>Calibri</vt:lpstr>
      <vt:lpstr>Wingdings 3</vt:lpstr>
      <vt:lpstr>AMD STANDARD WHT</vt:lpstr>
      <vt:lpstr>Tensile</vt:lpstr>
      <vt:lpstr>motivation</vt:lpstr>
      <vt:lpstr>Problem 术语</vt:lpstr>
      <vt:lpstr>General kernel-level 策略 - TILING</vt:lpstr>
      <vt:lpstr>Thread-tile sub-iteration</vt:lpstr>
      <vt:lpstr>PowerPoint Presentation</vt:lpstr>
      <vt:lpstr>PowerPoint Presentation</vt:lpstr>
      <vt:lpstr>PowerPoint Presentation</vt:lpstr>
      <vt:lpstr>GPU Performance parameters</vt:lpstr>
      <vt:lpstr>KERNEL PARAMETERS AFFECT GPU PERFORMANCE </vt:lpstr>
      <vt:lpstr>N-Dimensional Tensor Contractions 映射到 Finite-Dimensional GPU Kernels</vt:lpstr>
      <vt:lpstr>Problem Type Parameters</vt:lpstr>
      <vt:lpstr>Tensile benchmark config</vt:lpstr>
      <vt:lpstr>PowerPoint Presentation</vt:lpstr>
      <vt:lpstr>PERFORMANCE EXPERIMENTS</vt:lpstr>
      <vt:lpstr>performance</vt:lpstr>
      <vt:lpstr>Winners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GPU core power Virus</dc:title>
  <dc:creator>Suhua.Chi@amd.com</dc:creator>
  <cp:lastModifiedBy>Chi, Suhua</cp:lastModifiedBy>
  <cp:revision>170</cp:revision>
  <cp:lastPrinted>2013-07-20T14:31:32Z</cp:lastPrinted>
  <dcterms:created xsi:type="dcterms:W3CDTF">2014-07-31T12:43:10Z</dcterms:created>
  <dcterms:modified xsi:type="dcterms:W3CDTF">2018-03-28T07:26:42Z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0x010100D34B1B7A46415B40BFB5FA6C8004ECA5</vt:lpwstr>
  </property>
</Properties>
</file>

<file path=docProps/thumbnail.jpeg>
</file>